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74" r:id="rId8"/>
    <p:sldId id="283" r:id="rId9"/>
    <p:sldId id="279" r:id="rId10"/>
    <p:sldId id="259" r:id="rId11"/>
    <p:sldId id="281" r:id="rId12"/>
    <p:sldId id="275" r:id="rId13"/>
    <p:sldId id="276" r:id="rId14"/>
    <p:sldId id="277" r:id="rId15"/>
    <p:sldId id="289" r:id="rId16"/>
    <p:sldId id="278" r:id="rId17"/>
    <p:sldId id="290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84" r:id="rId31"/>
    <p:sldId id="285" r:id="rId32"/>
    <p:sldId id="286" r:id="rId33"/>
    <p:sldId id="273" r:id="rId34"/>
    <p:sldId id="272" r:id="rId35"/>
    <p:sldId id="287" r:id="rId36"/>
    <p:sldId id="288" r:id="rId3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A1C5DBA-39A8-4A91-8BFC-3F311B6F1C8C}">
          <p14:sldIdLst>
            <p14:sldId id="256"/>
            <p14:sldId id="257"/>
            <p14:sldId id="258"/>
            <p14:sldId id="274"/>
            <p14:sldId id="283"/>
            <p14:sldId id="279"/>
          </p14:sldIdLst>
        </p14:section>
        <p14:section name="RENDERINGS FROM REVIT FOR CLIENT APPROVAL." id="{2A687217-A86B-4D00-9F4F-0B7C20929991}">
          <p14:sldIdLst>
            <p14:sldId id="259"/>
            <p14:sldId id="281"/>
            <p14:sldId id="275"/>
            <p14:sldId id="276"/>
            <p14:sldId id="277"/>
            <p14:sldId id="289"/>
            <p14:sldId id="278"/>
            <p14:sldId id="290"/>
          </p14:sldIdLst>
        </p14:section>
        <p14:section name="SOFTWARE REQUIREMENTS AND INSTAL PROCESS" id="{E5B4EF32-A326-4068-B44E-8FA7688FB7D0}">
          <p14:sldIdLst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  <p14:section name="REVIT SETTINGS FOR RENDERING PROCESS" id="{C600AD7F-2494-44E0-80E6-A8D78420D428}">
          <p14:sldIdLst>
            <p14:sldId id="284"/>
            <p14:sldId id="285"/>
          </p14:sldIdLst>
        </p14:section>
        <p14:section name="TWINMOTION INTERFACE" id="{9D122073-E7F5-495D-98CB-0997EA9DEA15}">
          <p14:sldIdLst>
            <p14:sldId id="286"/>
            <p14:sldId id="273"/>
            <p14:sldId id="272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hon Heredia" initials="jH" lastIdx="4" clrIdx="0">
    <p:extLst>
      <p:ext uri="{19B8F6BF-5375-455C-9EA6-DF929625EA0E}">
        <p15:presenceInfo xmlns:p15="http://schemas.microsoft.com/office/powerpoint/2012/main" userId="828ef332f1ffd1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49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E66A9-EA91-43E0-6E08-2E6588357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3E8BE-28A4-C204-EE47-854DF1A63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0204B-65B0-C44C-C6CD-6B32D087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5DFFA-B8EC-B9F9-EF48-8033CB55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B41C4-1407-87F6-C9C3-8DFE52D8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8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E728-B2D7-2E47-D001-246497EF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EE9D1-7373-945A-79B4-B2EF72CA4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5C994-CAC5-05B0-6036-DACB8BA4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06FF9-953A-A223-E03C-2A6F71EF5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4A201-4C8C-2DC6-904A-74CD3B99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7A43C1-804A-3775-0823-446160243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077F-F4E9-6EC1-8C4B-D744DBC15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DBBDF-4EA8-B19E-FF67-AD8BB3192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BA684-4A25-E0C8-0A30-33E2BD211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AAD7B-E810-1E59-509F-A7B60AB5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1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050D6-5279-9F78-CD75-A91A29702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4C117-6C6E-9E0C-708F-4C4FDBFF7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A660D-EEB6-4768-2D18-06CB1740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B626-CB87-D696-F684-E0F0A3D2F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DADEB-1D03-FB94-6694-B5423DDB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6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D46-8190-FB33-37B1-696654AC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19989-32CA-1E8B-EA5E-D75C07F20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46B03-2DA9-20AB-363F-095CABA3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4C1F5-B78F-0195-18D9-AEA3CF11D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3F6E5-1101-EE84-E850-0FBFB62D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6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E6050-CB3E-87E6-2330-F37B5DDBA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57F28-183B-25AB-D037-8B09E134E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0DB1D-D5BA-5E00-BE0F-2B245213F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67275-7344-0AA9-23A0-2D58FD92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98384-0C5F-1C31-8C2B-F7CC30938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9FEE-7025-C00F-1C43-4068B64E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10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F3C3-757F-4B3A-35AB-885ECF3B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893D2-FF85-A736-8764-35C273034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670C1-D957-6782-29EA-5A86139DF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A9AAC-FD3A-883C-2F1F-070CCDEDF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445EE-AC83-7478-44D1-7266B708D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049F63-AE2A-59BD-2797-6173292E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144437-EF8F-9F7A-DA58-01CCCF07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ED165-EE1C-50CA-AC27-7464CFCB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1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25EF-A7A0-C37B-B773-AA2D14857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50C43-2135-6065-A1D3-4E6CEFB5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E0F58-9E0E-4436-D01D-F0A1B87FA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E1CEB-053F-7EB4-98FE-84D4A039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5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F7FC8-305E-E0EF-2621-F87DC4C5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25EFE3-1C0C-D3EA-D09B-A57F2051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1FA70-7B32-6A5F-2172-65ABAE2AE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5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D90B-1E43-C75F-281D-1D565881B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F426A-165E-B134-7B76-3D1F9E2F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11CAD-3613-EC7D-8294-12F9CEF5F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C7899-FE33-15C7-E11C-054E0350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785B7-9063-DBF6-FB3A-393C2BA3D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7C550-CB9C-58C6-3DE0-5128AEAE3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4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3D4F-3B61-C227-D4A7-A0724110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1E0780-077A-DA87-70C0-39DDEED10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93AE4-D088-FB3F-EBB6-FAED0C5F9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33DC5-939D-DFDB-7EBA-3B1B93A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C2E05-19E7-902C-146F-1B4FB8D3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DDBE-225E-067C-788A-976D6E051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70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tile tx="-444500" ty="-571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F4E12-8DC2-BB6E-FA3F-224F8E38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DCCBC-6C97-BB32-5617-502CE16A0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6AEE2-58B4-21D8-82FC-047D74461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DC852-D0CA-447F-8979-6CA783C2364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3D53F-CE53-7345-773B-005E82F82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14601-BAEE-6EE7-BB8B-E0F54A92D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twinmotion.com/en-US/solutions/architectur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444500" ty="-571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5A20-2BD3-E134-063D-AF11B3BB6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Project Presentation with</a:t>
            </a:r>
            <a:br>
              <a:rPr lang="en-US" dirty="0"/>
            </a:br>
            <a:r>
              <a:rPr lang="en-US" dirty="0"/>
              <a:t>TWINMOTION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166958-6467-9D36-1A4E-75D41FA41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6276"/>
            <a:ext cx="9144000" cy="2133599"/>
          </a:xfrm>
        </p:spPr>
        <p:txBody>
          <a:bodyPr>
            <a:normAutofit/>
          </a:bodyPr>
          <a:lstStyle/>
          <a:p>
            <a:r>
              <a:rPr lang="en-US" b="1" dirty="0"/>
              <a:t>Vol. 1: INTRODUCTION</a:t>
            </a:r>
          </a:p>
          <a:p>
            <a:r>
              <a:rPr lang="en-US" dirty="0"/>
              <a:t>Vol. 2: RENDERING CREATION</a:t>
            </a:r>
          </a:p>
          <a:p>
            <a:endParaRPr lang="en-US" dirty="0"/>
          </a:p>
          <a:p>
            <a:r>
              <a:rPr lang="en-US" sz="1400" dirty="0"/>
              <a:t>Presented by: </a:t>
            </a:r>
          </a:p>
          <a:p>
            <a:r>
              <a:rPr lang="en-US" sz="1400" dirty="0"/>
              <a:t>Gabriela Nessi, Jhon Heredia, Miguel </a:t>
            </a:r>
            <a:r>
              <a:rPr lang="en-US" sz="1400" dirty="0" err="1"/>
              <a:t>Terán</a:t>
            </a:r>
            <a:r>
              <a:rPr lang="en-US" sz="1400" dirty="0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C63F2E-B323-4685-DC9F-883083B3D38F}"/>
              </a:ext>
            </a:extLst>
          </p:cNvPr>
          <p:cNvSpPr txBox="1">
            <a:spLocks/>
          </p:cNvSpPr>
          <p:nvPr/>
        </p:nvSpPr>
        <p:spPr>
          <a:xfrm>
            <a:off x="1524000" y="238125"/>
            <a:ext cx="9033383" cy="1166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808000"/>
                </a:solidFill>
                <a:latin typeface="Stencil Std" panose="04020904080802020404" pitchFamily="82" charset="0"/>
              </a:rPr>
              <a:t>ORB University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0AF2F6-6950-931A-4887-8E76C7D92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998" y="3707566"/>
            <a:ext cx="2172003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83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3FE7A58-D371-5845-630D-9B0B8527F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82" y="1206497"/>
            <a:ext cx="4034699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Initial renderings for client review can be achieved by a 3D View or a Camera View in Revit.</a:t>
            </a:r>
          </a:p>
          <a:p>
            <a:r>
              <a:rPr lang="en-US" sz="1700" dirty="0"/>
              <a:t>Use the following setups:</a:t>
            </a:r>
          </a:p>
          <a:p>
            <a:endParaRPr lang="en-US" sz="1700" dirty="0"/>
          </a:p>
          <a:p>
            <a:r>
              <a:rPr lang="en-US" sz="1700" dirty="0"/>
              <a:t>Create a new 3D view.</a:t>
            </a:r>
          </a:p>
          <a:p>
            <a:r>
              <a:rPr lang="en-US" sz="1700" dirty="0"/>
              <a:t>Change from orthographic to perspective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E0743-0FCA-DEC6-2417-E7A3148D33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261" y="532420"/>
            <a:ext cx="7122691" cy="4555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82D403-C3BE-E734-29FA-F15D319BC1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5" y="3429000"/>
            <a:ext cx="1530253" cy="24388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7B2B20-8B1D-8A22-3219-7EBDAF95BE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736" y="3429000"/>
            <a:ext cx="2132628" cy="286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17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194475E-3264-7DE8-16F1-DC528A608857}"/>
              </a:ext>
            </a:extLst>
          </p:cNvPr>
          <p:cNvSpPr/>
          <p:nvPr/>
        </p:nvSpPr>
        <p:spPr>
          <a:xfrm>
            <a:off x="3116424" y="0"/>
            <a:ext cx="659333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A47685B-3D8F-B18F-E28F-68C46F23E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r="2856"/>
          <a:stretch/>
        </p:blipFill>
        <p:spPr>
          <a:xfrm>
            <a:off x="382555" y="1418253"/>
            <a:ext cx="2472613" cy="4742209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5AB22B-DB5C-973F-0094-F3C5476FF06E}"/>
              </a:ext>
            </a:extLst>
          </p:cNvPr>
          <p:cNvSpPr txBox="1">
            <a:spLocks/>
          </p:cNvSpPr>
          <p:nvPr/>
        </p:nvSpPr>
        <p:spPr>
          <a:xfrm>
            <a:off x="251926" y="369643"/>
            <a:ext cx="2733870" cy="7622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200" dirty="0"/>
              <a:t>Setup the camara at 5’ ht. for pedestrian view.</a:t>
            </a:r>
          </a:p>
          <a:p>
            <a:endParaRPr lang="en-US" sz="1200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1C393C4-554B-63B0-D0D5-F42F7314C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25" y="1418253"/>
            <a:ext cx="6593336" cy="4870386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39B7F15-95BA-DC62-DF25-3356269CA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390" y="922789"/>
            <a:ext cx="2111602" cy="574859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2DE148B-F238-0386-EA69-023E2FA6CAFC}"/>
              </a:ext>
            </a:extLst>
          </p:cNvPr>
          <p:cNvSpPr txBox="1">
            <a:spLocks/>
          </p:cNvSpPr>
          <p:nvPr/>
        </p:nvSpPr>
        <p:spPr>
          <a:xfrm>
            <a:off x="3247052" y="327996"/>
            <a:ext cx="5206483" cy="7622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2. Create a new template: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Turn off grid lines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Change background to gradient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Turn on shadows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+mj-lt"/>
              <a:buAutoNum type="alphaLcPeriod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Keep consistent colors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2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819DE-03CB-D101-7EED-72E5E99EA61E}"/>
              </a:ext>
            </a:extLst>
          </p:cNvPr>
          <p:cNvSpPr txBox="1">
            <a:spLocks/>
          </p:cNvSpPr>
          <p:nvPr/>
        </p:nvSpPr>
        <p:spPr>
          <a:xfrm>
            <a:off x="9971018" y="343224"/>
            <a:ext cx="1572934" cy="7622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3. Rendering settings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01909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80F984-BE79-8F7A-0924-DE6F635D4E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9" y="1939131"/>
            <a:ext cx="9258300" cy="4104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378A1F-EBF0-BEF4-0DA5-7D856084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43325" cy="1325563"/>
          </a:xfrm>
        </p:spPr>
        <p:txBody>
          <a:bodyPr/>
          <a:lstStyle/>
          <a:p>
            <a:r>
              <a:rPr lang="en-US" dirty="0"/>
              <a:t>Camera view: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763211-C526-2CBA-0700-7C88A4E62D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3"/>
          <a:srcRect l="68146" b="34827"/>
          <a:stretch/>
        </p:blipFill>
        <p:spPr>
          <a:xfrm>
            <a:off x="7763018" y="1939131"/>
            <a:ext cx="1641971" cy="1862231"/>
          </a:xfrm>
          <a:noFill/>
          <a:ln>
            <a:solidFill>
              <a:srgbClr val="C00000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F88C787-C486-0D5D-AEB4-677730084D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43874" y="2847975"/>
            <a:ext cx="916297" cy="272256"/>
          </a:xfrm>
          <a:custGeom>
            <a:avLst/>
            <a:gdLst>
              <a:gd name="connsiteX0" fmla="*/ 0 w 916297"/>
              <a:gd name="connsiteY0" fmla="*/ 136128 h 272256"/>
              <a:gd name="connsiteX1" fmla="*/ 458149 w 916297"/>
              <a:gd name="connsiteY1" fmla="*/ 0 h 272256"/>
              <a:gd name="connsiteX2" fmla="*/ 916298 w 916297"/>
              <a:gd name="connsiteY2" fmla="*/ 136128 h 272256"/>
              <a:gd name="connsiteX3" fmla="*/ 458149 w 916297"/>
              <a:gd name="connsiteY3" fmla="*/ 272256 h 272256"/>
              <a:gd name="connsiteX4" fmla="*/ 0 w 916297"/>
              <a:gd name="connsiteY4" fmla="*/ 136128 h 27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297" h="272256" extrusionOk="0">
                <a:moveTo>
                  <a:pt x="0" y="136128"/>
                </a:moveTo>
                <a:cubicBezTo>
                  <a:pt x="2796" y="39912"/>
                  <a:pt x="223816" y="15061"/>
                  <a:pt x="458149" y="0"/>
                </a:cubicBezTo>
                <a:cubicBezTo>
                  <a:pt x="693736" y="-6595"/>
                  <a:pt x="918295" y="53945"/>
                  <a:pt x="916298" y="136128"/>
                </a:cubicBezTo>
                <a:cubicBezTo>
                  <a:pt x="942994" y="193663"/>
                  <a:pt x="689497" y="327501"/>
                  <a:pt x="458149" y="272256"/>
                </a:cubicBezTo>
                <a:cubicBezTo>
                  <a:pt x="200884" y="286169"/>
                  <a:pt x="2515" y="209097"/>
                  <a:pt x="0" y="136128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C13ABB-745B-D8AD-4E2A-A77B791BD2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1578"/>
          <a:stretch/>
        </p:blipFill>
        <p:spPr>
          <a:xfrm>
            <a:off x="9686925" y="444180"/>
            <a:ext cx="2288375" cy="559939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9158F6-1463-6172-EE0C-DC2961FD3562}"/>
              </a:ext>
            </a:extLst>
          </p:cNvPr>
          <p:cNvSpPr/>
          <p:nvPr/>
        </p:nvSpPr>
        <p:spPr>
          <a:xfrm>
            <a:off x="9620250" y="3286124"/>
            <a:ext cx="2355050" cy="1038225"/>
          </a:xfrm>
          <a:custGeom>
            <a:avLst/>
            <a:gdLst>
              <a:gd name="connsiteX0" fmla="*/ 0 w 2355050"/>
              <a:gd name="connsiteY0" fmla="*/ 173041 h 1038225"/>
              <a:gd name="connsiteX1" fmla="*/ 173041 w 2355050"/>
              <a:gd name="connsiteY1" fmla="*/ 0 h 1038225"/>
              <a:gd name="connsiteX2" fmla="*/ 2182009 w 2355050"/>
              <a:gd name="connsiteY2" fmla="*/ 0 h 1038225"/>
              <a:gd name="connsiteX3" fmla="*/ 2355050 w 2355050"/>
              <a:gd name="connsiteY3" fmla="*/ 173041 h 1038225"/>
              <a:gd name="connsiteX4" fmla="*/ 2355050 w 2355050"/>
              <a:gd name="connsiteY4" fmla="*/ 865184 h 1038225"/>
              <a:gd name="connsiteX5" fmla="*/ 2182009 w 2355050"/>
              <a:gd name="connsiteY5" fmla="*/ 1038225 h 1038225"/>
              <a:gd name="connsiteX6" fmla="*/ 173041 w 2355050"/>
              <a:gd name="connsiteY6" fmla="*/ 1038225 h 1038225"/>
              <a:gd name="connsiteX7" fmla="*/ 0 w 2355050"/>
              <a:gd name="connsiteY7" fmla="*/ 865184 h 1038225"/>
              <a:gd name="connsiteX8" fmla="*/ 0 w 2355050"/>
              <a:gd name="connsiteY8" fmla="*/ 173041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5050" h="1038225" extrusionOk="0">
                <a:moveTo>
                  <a:pt x="0" y="173041"/>
                </a:moveTo>
                <a:cubicBezTo>
                  <a:pt x="-4466" y="80815"/>
                  <a:pt x="73121" y="11619"/>
                  <a:pt x="173041" y="0"/>
                </a:cubicBezTo>
                <a:cubicBezTo>
                  <a:pt x="412306" y="-43289"/>
                  <a:pt x="1667403" y="33648"/>
                  <a:pt x="2182009" y="0"/>
                </a:cubicBezTo>
                <a:cubicBezTo>
                  <a:pt x="2279496" y="-10312"/>
                  <a:pt x="2349672" y="87104"/>
                  <a:pt x="2355050" y="173041"/>
                </a:cubicBezTo>
                <a:cubicBezTo>
                  <a:pt x="2379202" y="346780"/>
                  <a:pt x="2358762" y="701828"/>
                  <a:pt x="2355050" y="865184"/>
                </a:cubicBezTo>
                <a:cubicBezTo>
                  <a:pt x="2349926" y="953509"/>
                  <a:pt x="2267613" y="1034073"/>
                  <a:pt x="2182009" y="1038225"/>
                </a:cubicBezTo>
                <a:cubicBezTo>
                  <a:pt x="1370852" y="881064"/>
                  <a:pt x="417502" y="1019458"/>
                  <a:pt x="173041" y="1038225"/>
                </a:cubicBezTo>
                <a:cubicBezTo>
                  <a:pt x="79392" y="1042592"/>
                  <a:pt x="-2144" y="958051"/>
                  <a:pt x="0" y="865184"/>
                </a:cubicBezTo>
                <a:cubicBezTo>
                  <a:pt x="1764" y="674429"/>
                  <a:pt x="-6869" y="319961"/>
                  <a:pt x="0" y="173041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73321058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7BCC18-AA4B-2FA4-E313-6DDF7CC11527}"/>
              </a:ext>
            </a:extLst>
          </p:cNvPr>
          <p:cNvSpPr txBox="1">
            <a:spLocks/>
          </p:cNvSpPr>
          <p:nvPr/>
        </p:nvSpPr>
        <p:spPr>
          <a:xfrm>
            <a:off x="251926" y="2151789"/>
            <a:ext cx="2715210" cy="4303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Insert a Project Title block based on the intent, and don’t forget to add the basics: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Date and Stamp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Project Name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Project Number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View location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Optional: add keymap to show the current picture location on site.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990B7-BD1A-5460-A0A8-988CAED18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257" y="369642"/>
            <a:ext cx="8908817" cy="56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6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uilding with trees and cars on the side&#10;&#10;Description automatically generated">
            <a:extLst>
              <a:ext uri="{FF2B5EF4-FFF2-40B4-BE49-F238E27FC236}">
                <a16:creationId xmlns:a16="http://schemas.microsoft.com/office/drawing/2014/main" id="{FE3ACFB8-9638-5C94-A968-79DD3CDEC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building with trees and cars on the side&#10;&#10;Description automatically generated">
            <a:extLst>
              <a:ext uri="{FF2B5EF4-FFF2-40B4-BE49-F238E27FC236}">
                <a16:creationId xmlns:a16="http://schemas.microsoft.com/office/drawing/2014/main" id="{AA83FBAF-4CEB-5127-52F0-4CA0A1DBB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66822B-DEE9-CAB7-B3D4-EE325409CB0A}"/>
              </a:ext>
            </a:extLst>
          </p:cNvPr>
          <p:cNvSpPr txBox="1"/>
          <p:nvPr/>
        </p:nvSpPr>
        <p:spPr>
          <a:xfrm>
            <a:off x="175097" y="155802"/>
            <a:ext cx="234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RENDER</a:t>
            </a:r>
          </a:p>
        </p:txBody>
      </p:sp>
    </p:spTree>
    <p:extLst>
      <p:ext uri="{BB962C8B-B14F-4D97-AF65-F5344CB8AC3E}">
        <p14:creationId xmlns:p14="http://schemas.microsoft.com/office/powerpoint/2010/main" val="387900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542F5F4-D230-A167-01BF-A896CB179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3158" y="1690688"/>
            <a:ext cx="5716060" cy="4533943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E6B7888-6ECE-2626-A59F-745341D7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SOFTWARE REQUIRMENTS AND INSTALL PROCESS –</a:t>
            </a:r>
            <a:br>
              <a:rPr lang="en-US" sz="3200" dirty="0"/>
            </a:br>
            <a:r>
              <a:rPr lang="en-US" sz="3200" b="1" dirty="0"/>
              <a:t> </a:t>
            </a:r>
            <a:r>
              <a:rPr lang="en-US" sz="3200" b="1" dirty="0" err="1"/>
              <a:t>Twinmotion</a:t>
            </a:r>
            <a:r>
              <a:rPr lang="en-US" sz="3200" b="1" dirty="0"/>
              <a:t> and </a:t>
            </a:r>
            <a:r>
              <a:rPr lang="en-US" sz="3200" b="1" dirty="0" err="1"/>
              <a:t>Datasmith</a:t>
            </a:r>
            <a:endParaRPr lang="en-US" sz="3200" b="1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9DCE75E-C06A-C33F-189C-48893D21EE56}"/>
              </a:ext>
            </a:extLst>
          </p:cNvPr>
          <p:cNvSpPr/>
          <p:nvPr/>
        </p:nvSpPr>
        <p:spPr>
          <a:xfrm>
            <a:off x="4080258" y="2590800"/>
            <a:ext cx="342900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341703D-675E-8902-7EB5-CE3CC01190EB}"/>
              </a:ext>
            </a:extLst>
          </p:cNvPr>
          <p:cNvSpPr/>
          <p:nvPr/>
        </p:nvSpPr>
        <p:spPr>
          <a:xfrm>
            <a:off x="4080258" y="3124200"/>
            <a:ext cx="342900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B3DA533-FAF1-0C3A-FE68-117000F0C848}"/>
              </a:ext>
            </a:extLst>
          </p:cNvPr>
          <p:cNvSpPr/>
          <p:nvPr/>
        </p:nvSpPr>
        <p:spPr>
          <a:xfrm>
            <a:off x="4080258" y="3805259"/>
            <a:ext cx="342900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A0C0297-D8C8-0217-819D-94A5B3AA1AA4}"/>
              </a:ext>
            </a:extLst>
          </p:cNvPr>
          <p:cNvSpPr/>
          <p:nvPr/>
        </p:nvSpPr>
        <p:spPr>
          <a:xfrm>
            <a:off x="4080258" y="5614986"/>
            <a:ext cx="342900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33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6021-51E0-BADD-823A-BE291EC7C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PROCESS 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5CDB2A4-2650-70C2-5C40-5B048955F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9195"/>
            <a:ext cx="10515600" cy="2944897"/>
          </a:xfrm>
          <a:noFill/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A5DAEF5-A019-2DD7-54B3-A4C9F6C56BC4}"/>
              </a:ext>
            </a:extLst>
          </p:cNvPr>
          <p:cNvSpPr/>
          <p:nvPr/>
        </p:nvSpPr>
        <p:spPr>
          <a:xfrm>
            <a:off x="4733925" y="2305051"/>
            <a:ext cx="1228725" cy="3619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8C6CE-889C-B07C-855C-B7C46E460E51}"/>
              </a:ext>
            </a:extLst>
          </p:cNvPr>
          <p:cNvSpPr/>
          <p:nvPr/>
        </p:nvSpPr>
        <p:spPr>
          <a:xfrm>
            <a:off x="4343400" y="2491602"/>
            <a:ext cx="390525" cy="390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31DE38B-F875-5E28-977D-AD82CA37BD1F}"/>
              </a:ext>
            </a:extLst>
          </p:cNvPr>
          <p:cNvSpPr txBox="1">
            <a:spLocks/>
          </p:cNvSpPr>
          <p:nvPr/>
        </p:nvSpPr>
        <p:spPr>
          <a:xfrm>
            <a:off x="838200" y="4895850"/>
            <a:ext cx="10515600" cy="923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1- Open Revit and go to the View Tab. Click on Open in </a:t>
            </a:r>
            <a:r>
              <a:rPr lang="en-US" sz="1800" dirty="0" err="1"/>
              <a:t>Twinmotion</a:t>
            </a:r>
            <a:r>
              <a:rPr lang="en-US" sz="1800" dirty="0"/>
              <a:t>. If is installed </a:t>
            </a:r>
            <a:r>
              <a:rPr lang="en-US" sz="1800" dirty="0" err="1"/>
              <a:t>Twinmotion</a:t>
            </a:r>
            <a:r>
              <a:rPr lang="en-US" sz="1800" dirty="0"/>
              <a:t> will popout. If is the first time clicking, follow next steps:</a:t>
            </a:r>
          </a:p>
        </p:txBody>
      </p:sp>
    </p:spTree>
    <p:extLst>
      <p:ext uri="{BB962C8B-B14F-4D97-AF65-F5344CB8AC3E}">
        <p14:creationId xmlns:p14="http://schemas.microsoft.com/office/powerpoint/2010/main" val="3045853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mputer&#10;&#10;Description automatically generated">
            <a:extLst>
              <a:ext uri="{FF2B5EF4-FFF2-40B4-BE49-F238E27FC236}">
                <a16:creationId xmlns:a16="http://schemas.microsoft.com/office/drawing/2014/main" id="{4AA91D66-A274-8A24-CFBC-738549134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3"/>
          <a:stretch/>
        </p:blipFill>
        <p:spPr>
          <a:xfrm>
            <a:off x="0" y="450018"/>
            <a:ext cx="12192000" cy="511951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53A0835-21F1-763E-EB63-21E63CBBA03D}"/>
              </a:ext>
            </a:extLst>
          </p:cNvPr>
          <p:cNvSpPr/>
          <p:nvPr/>
        </p:nvSpPr>
        <p:spPr>
          <a:xfrm>
            <a:off x="6096000" y="5038725"/>
            <a:ext cx="2981325" cy="2190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E043A7-A322-EDB1-5086-77B96286A179}"/>
              </a:ext>
            </a:extLst>
          </p:cNvPr>
          <p:cNvSpPr/>
          <p:nvPr/>
        </p:nvSpPr>
        <p:spPr>
          <a:xfrm>
            <a:off x="5543550" y="4757737"/>
            <a:ext cx="390525" cy="390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E8F02A9-4755-EB04-9964-03452096EF5D}"/>
              </a:ext>
            </a:extLst>
          </p:cNvPr>
          <p:cNvSpPr txBox="1">
            <a:spLocks/>
          </p:cNvSpPr>
          <p:nvPr/>
        </p:nvSpPr>
        <p:spPr>
          <a:xfrm>
            <a:off x="838200" y="5569528"/>
            <a:ext cx="10515600" cy="669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2- Verify the Revit version that you are using and check version compatibility.</a:t>
            </a:r>
          </a:p>
        </p:txBody>
      </p:sp>
    </p:spTree>
    <p:extLst>
      <p:ext uri="{BB962C8B-B14F-4D97-AF65-F5344CB8AC3E}">
        <p14:creationId xmlns:p14="http://schemas.microsoft.com/office/powerpoint/2010/main" val="3861153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C9B25AC-30EA-F812-94C5-3D29C985F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63" y="487966"/>
            <a:ext cx="3890409" cy="3807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007E21-8F9A-2CE1-C24C-FDE94509A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" y="4995862"/>
            <a:ext cx="12068175" cy="109537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AD668AF-7357-9985-C7A1-DE97056014BC}"/>
              </a:ext>
            </a:extLst>
          </p:cNvPr>
          <p:cNvSpPr/>
          <p:nvPr/>
        </p:nvSpPr>
        <p:spPr>
          <a:xfrm>
            <a:off x="61912" y="5810249"/>
            <a:ext cx="2852738" cy="2809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803EDF-9390-8B46-3C7F-233EAA553393}"/>
              </a:ext>
            </a:extLst>
          </p:cNvPr>
          <p:cNvSpPr/>
          <p:nvPr/>
        </p:nvSpPr>
        <p:spPr>
          <a:xfrm>
            <a:off x="2590800" y="5950743"/>
            <a:ext cx="390525" cy="390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8B460C5-8529-04AB-C433-103DDA5BA242}"/>
              </a:ext>
            </a:extLst>
          </p:cNvPr>
          <p:cNvSpPr txBox="1">
            <a:spLocks/>
          </p:cNvSpPr>
          <p:nvPr/>
        </p:nvSpPr>
        <p:spPr>
          <a:xfrm>
            <a:off x="559869" y="4119391"/>
            <a:ext cx="3590925" cy="117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3- After the download is completed, you will see a compressed folder with the following name: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4156E31-25AF-030A-BCD0-0A1E44ABCEAB}"/>
              </a:ext>
            </a:extLst>
          </p:cNvPr>
          <p:cNvSpPr txBox="1">
            <a:spLocks/>
          </p:cNvSpPr>
          <p:nvPr/>
        </p:nvSpPr>
        <p:spPr>
          <a:xfrm>
            <a:off x="559870" y="766763"/>
            <a:ext cx="3590925" cy="117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2- Installer file will start downloading automatically:</a:t>
            </a:r>
          </a:p>
        </p:txBody>
      </p:sp>
    </p:spTree>
    <p:extLst>
      <p:ext uri="{BB962C8B-B14F-4D97-AF65-F5344CB8AC3E}">
        <p14:creationId xmlns:p14="http://schemas.microsoft.com/office/powerpoint/2010/main" val="4290972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9E1C83E-1DF3-E256-B9E2-FAAD054D5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8" y="528637"/>
            <a:ext cx="3058083" cy="435133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0C4AB05-68BA-D7E3-CF59-70FBAA3DD8D6}"/>
              </a:ext>
            </a:extLst>
          </p:cNvPr>
          <p:cNvSpPr/>
          <p:nvPr/>
        </p:nvSpPr>
        <p:spPr>
          <a:xfrm>
            <a:off x="1314589" y="2143124"/>
            <a:ext cx="1862138" cy="2809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D16F564-F933-4B21-BA2D-F0451352E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74" y="642937"/>
            <a:ext cx="4928025" cy="4129088"/>
          </a:xfrm>
          <a:prstGeom prst="rect">
            <a:avLst/>
          </a:prstGeom>
        </p:spPr>
      </p:pic>
      <p:pic>
        <p:nvPicPr>
          <p:cNvPr id="10" name="Picture 9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08495DF7-2206-7D15-98FA-F2CAC9AD2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17" y="3333750"/>
            <a:ext cx="6734175" cy="32766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A9B6162-DF31-E2BF-1DBC-463B3BC58AF4}"/>
              </a:ext>
            </a:extLst>
          </p:cNvPr>
          <p:cNvSpPr/>
          <p:nvPr/>
        </p:nvSpPr>
        <p:spPr>
          <a:xfrm>
            <a:off x="2719736" y="2283618"/>
            <a:ext cx="390525" cy="390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036EFE-1819-9643-9529-D007FCD69AB5}"/>
              </a:ext>
            </a:extLst>
          </p:cNvPr>
          <p:cNvSpPr/>
          <p:nvPr/>
        </p:nvSpPr>
        <p:spPr>
          <a:xfrm>
            <a:off x="4939061" y="6019800"/>
            <a:ext cx="390525" cy="390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641469B-8ABF-2431-65C5-E842FD33C4D7}"/>
              </a:ext>
            </a:extLst>
          </p:cNvPr>
          <p:cNvSpPr txBox="1">
            <a:spLocks/>
          </p:cNvSpPr>
          <p:nvPr/>
        </p:nvSpPr>
        <p:spPr>
          <a:xfrm>
            <a:off x="352773" y="5287906"/>
            <a:ext cx="3590925" cy="117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4- Right click and Extract All.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7EF40A08-8D3F-A519-6A28-D6DA17CE05B1}"/>
              </a:ext>
            </a:extLst>
          </p:cNvPr>
          <p:cNvSpPr txBox="1">
            <a:spLocks/>
          </p:cNvSpPr>
          <p:nvPr/>
        </p:nvSpPr>
        <p:spPr>
          <a:xfrm>
            <a:off x="8546582" y="1696583"/>
            <a:ext cx="3440910" cy="117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5- Double click the following file.</a:t>
            </a:r>
          </a:p>
        </p:txBody>
      </p:sp>
    </p:spTree>
    <p:extLst>
      <p:ext uri="{BB962C8B-B14F-4D97-AF65-F5344CB8AC3E}">
        <p14:creationId xmlns:p14="http://schemas.microsoft.com/office/powerpoint/2010/main" val="1755993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tile tx="-444500" ty="-571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59AA10-4D92-81CC-86AC-E65513654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CONTENT: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INTRODUCTION – What it is? How it Works? Why it works?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ORB INTENT – Add Service for our clients.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RENDERINGS FROM REVIT FOR CLIENT APPROVAL.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SOFTWARE REQUIRMENTS AND INSTALLATION PROCESS – </a:t>
            </a:r>
            <a:r>
              <a:rPr lang="en-US" dirty="0" err="1"/>
              <a:t>Twinmotion</a:t>
            </a:r>
            <a:r>
              <a:rPr lang="en-US" dirty="0"/>
              <a:t> and </a:t>
            </a:r>
            <a:r>
              <a:rPr lang="en-US" dirty="0" err="1"/>
              <a:t>Datasmith</a:t>
            </a:r>
            <a:endParaRPr lang="en-US" dirty="0"/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REVIT SETTINGS FOR RENDERING PROCESS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TWINMOTION INTERFACE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6B7888-6ECE-2626-A59F-745341D7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Vol. 1: INTRODUCTION</a:t>
            </a:r>
          </a:p>
        </p:txBody>
      </p:sp>
    </p:spTree>
    <p:extLst>
      <p:ext uri="{BB962C8B-B14F-4D97-AF65-F5344CB8AC3E}">
        <p14:creationId xmlns:p14="http://schemas.microsoft.com/office/powerpoint/2010/main" val="2465751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software setup&#10;&#10;Description automatically generated">
            <a:extLst>
              <a:ext uri="{FF2B5EF4-FFF2-40B4-BE49-F238E27FC236}">
                <a16:creationId xmlns:a16="http://schemas.microsoft.com/office/drawing/2014/main" id="{2007685C-148F-B05B-662B-E820654EE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1248569"/>
            <a:ext cx="4743450" cy="3676650"/>
          </a:xfrm>
        </p:spPr>
      </p:pic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1B60A5D-EB60-9312-FDE8-9883A102A0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37" y="1239044"/>
            <a:ext cx="4733925" cy="368617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AD01F73-72DD-7CFF-C746-A064E4F88D55}"/>
              </a:ext>
            </a:extLst>
          </p:cNvPr>
          <p:cNvSpPr/>
          <p:nvPr/>
        </p:nvSpPr>
        <p:spPr>
          <a:xfrm>
            <a:off x="3848099" y="4552949"/>
            <a:ext cx="966927" cy="2809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655215-5F59-1A0F-A935-CA81C8FC9817}"/>
              </a:ext>
            </a:extLst>
          </p:cNvPr>
          <p:cNvSpPr/>
          <p:nvPr/>
        </p:nvSpPr>
        <p:spPr>
          <a:xfrm>
            <a:off x="4338986" y="4833937"/>
            <a:ext cx="390525" cy="390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FE4AF8-61D9-F729-E82B-362C044AB18F}"/>
              </a:ext>
            </a:extLst>
          </p:cNvPr>
          <p:cNvSpPr/>
          <p:nvPr/>
        </p:nvSpPr>
        <p:spPr>
          <a:xfrm>
            <a:off x="9505949" y="4552949"/>
            <a:ext cx="966927" cy="2809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AF96C9-3A6A-2E6D-602E-811B636E2CA5}"/>
              </a:ext>
            </a:extLst>
          </p:cNvPr>
          <p:cNvSpPr/>
          <p:nvPr/>
        </p:nvSpPr>
        <p:spPr>
          <a:xfrm>
            <a:off x="9996836" y="4833937"/>
            <a:ext cx="390525" cy="390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B658FA-A631-50DC-D0AD-588BFB375385}"/>
              </a:ext>
            </a:extLst>
          </p:cNvPr>
          <p:cNvSpPr/>
          <p:nvPr/>
        </p:nvSpPr>
        <p:spPr>
          <a:xfrm>
            <a:off x="6791324" y="4076699"/>
            <a:ext cx="2314576" cy="2809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84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9D85909-7A8F-88C4-C7E7-2A90273246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23937"/>
            <a:ext cx="4724400" cy="370522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694E46D-ED31-6CB3-87F2-7B15C4567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37" y="1023937"/>
            <a:ext cx="4752975" cy="37052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CE96FF-A55D-39E5-6030-D7E9900AB998}"/>
              </a:ext>
            </a:extLst>
          </p:cNvPr>
          <p:cNvSpPr/>
          <p:nvPr/>
        </p:nvSpPr>
        <p:spPr>
          <a:xfrm>
            <a:off x="3676649" y="4333874"/>
            <a:ext cx="966927" cy="2809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683CCA-3826-9217-9DEB-628DC15C5E9B}"/>
              </a:ext>
            </a:extLst>
          </p:cNvPr>
          <p:cNvSpPr/>
          <p:nvPr/>
        </p:nvSpPr>
        <p:spPr>
          <a:xfrm>
            <a:off x="4167536" y="4614862"/>
            <a:ext cx="390525" cy="390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12822A-7FB4-1141-F132-7105784630B6}"/>
              </a:ext>
            </a:extLst>
          </p:cNvPr>
          <p:cNvSpPr/>
          <p:nvPr/>
        </p:nvSpPr>
        <p:spPr>
          <a:xfrm>
            <a:off x="9363074" y="4333874"/>
            <a:ext cx="966927" cy="2809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5CB6E6-EC62-F2C7-BDA5-CB653995EB0B}"/>
              </a:ext>
            </a:extLst>
          </p:cNvPr>
          <p:cNvSpPr/>
          <p:nvPr/>
        </p:nvSpPr>
        <p:spPr>
          <a:xfrm>
            <a:off x="9853961" y="4614862"/>
            <a:ext cx="390525" cy="390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CA5E7113-103B-D07B-ECA6-F7340796CA20}"/>
              </a:ext>
            </a:extLst>
          </p:cNvPr>
          <p:cNvSpPr txBox="1">
            <a:spLocks/>
          </p:cNvSpPr>
          <p:nvPr/>
        </p:nvSpPr>
        <p:spPr>
          <a:xfrm>
            <a:off x="576611" y="4895850"/>
            <a:ext cx="4833589" cy="117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/>
              <a:t>Note: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Make sure you will still have enough space in your hard disc drive after installing </a:t>
            </a:r>
            <a:r>
              <a:rPr lang="en-US" sz="1600" dirty="0" err="1"/>
              <a:t>Twinmotion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902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ftware&#10;&#10;Description automatically generated">
            <a:extLst>
              <a:ext uri="{FF2B5EF4-FFF2-40B4-BE49-F238E27FC236}">
                <a16:creationId xmlns:a16="http://schemas.microsoft.com/office/drawing/2014/main" id="{A1CDAD74-DE8A-FCBE-FCDD-06D1253B6C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1185862"/>
            <a:ext cx="4695825" cy="366712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024FA39-397B-ECC7-D22E-20BBE003E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76" y="1185862"/>
            <a:ext cx="6524504" cy="382428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AEABBE8-2470-F63D-6E73-5362C5FC279A}"/>
              </a:ext>
            </a:extLst>
          </p:cNvPr>
          <p:cNvSpPr/>
          <p:nvPr/>
        </p:nvSpPr>
        <p:spPr>
          <a:xfrm>
            <a:off x="3438524" y="4486274"/>
            <a:ext cx="966927" cy="2809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3FB245-DC01-BC58-900E-B57CABFD67DA}"/>
              </a:ext>
            </a:extLst>
          </p:cNvPr>
          <p:cNvSpPr/>
          <p:nvPr/>
        </p:nvSpPr>
        <p:spPr>
          <a:xfrm>
            <a:off x="3919886" y="4729162"/>
            <a:ext cx="476040" cy="476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10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02D260-2A10-7533-E192-7CEA17C83333}"/>
              </a:ext>
            </a:extLst>
          </p:cNvPr>
          <p:cNvSpPr/>
          <p:nvPr/>
        </p:nvSpPr>
        <p:spPr>
          <a:xfrm>
            <a:off x="10496550" y="4629150"/>
            <a:ext cx="833576" cy="3000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825A5E-99BD-7323-2C1E-BB22A25A1DD8}"/>
              </a:ext>
            </a:extLst>
          </p:cNvPr>
          <p:cNvSpPr/>
          <p:nvPr/>
        </p:nvSpPr>
        <p:spPr>
          <a:xfrm>
            <a:off x="10835036" y="4852987"/>
            <a:ext cx="476040" cy="476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191735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6A636-381A-E524-0E49-1886462A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case </a:t>
            </a:r>
            <a:r>
              <a:rPr lang="en-US" dirty="0" err="1"/>
              <a:t>Datasmith</a:t>
            </a:r>
            <a:r>
              <a:rPr lang="en-US" dirty="0"/>
              <a:t> does not open automatically.</a:t>
            </a: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440CCD1C-3BAE-DE88-8697-E32769DFE6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690688"/>
            <a:ext cx="6800850" cy="3117653"/>
          </a:xfrm>
          <a:prstGeom prst="rect">
            <a:avLst/>
          </a:prstGeom>
        </p:spPr>
      </p:pic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09141686-D6E5-9F83-FD82-63B908AD20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9" y="3535522"/>
            <a:ext cx="6638925" cy="312338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27A4A04-4B4A-D0CF-7667-33E4E46EB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53300" y="4610697"/>
            <a:ext cx="833576" cy="3000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F867C64-0441-BB8F-40B9-E7709C9134A9}"/>
              </a:ext>
            </a:extLst>
          </p:cNvPr>
          <p:cNvSpPr txBox="1">
            <a:spLocks/>
          </p:cNvSpPr>
          <p:nvPr/>
        </p:nvSpPr>
        <p:spPr>
          <a:xfrm>
            <a:off x="390525" y="5167312"/>
            <a:ext cx="3440910" cy="117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In case the case that </a:t>
            </a:r>
            <a:r>
              <a:rPr lang="en-US" sz="1800" dirty="0" err="1"/>
              <a:t>Datasmith</a:t>
            </a:r>
            <a:r>
              <a:rPr lang="en-US" sz="1800" dirty="0"/>
              <a:t> does not run right after the </a:t>
            </a:r>
            <a:r>
              <a:rPr lang="en-US" sz="1800" dirty="0" err="1"/>
              <a:t>Twinmotion</a:t>
            </a:r>
            <a:r>
              <a:rPr lang="en-US" sz="1800" dirty="0"/>
              <a:t> installation, Google “</a:t>
            </a:r>
            <a:r>
              <a:rPr lang="en-US" sz="1800" dirty="0" err="1"/>
              <a:t>Datasmith</a:t>
            </a:r>
            <a:r>
              <a:rPr lang="en-US" sz="1800" dirty="0"/>
              <a:t> Exporter 5.0.3”</a:t>
            </a:r>
          </a:p>
        </p:txBody>
      </p:sp>
    </p:spTree>
    <p:extLst>
      <p:ext uri="{BB962C8B-B14F-4D97-AF65-F5344CB8AC3E}">
        <p14:creationId xmlns:p14="http://schemas.microsoft.com/office/powerpoint/2010/main" val="2474928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5C0FA5D-2AAC-0185-3068-EE772C402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" y="438150"/>
            <a:ext cx="10182225" cy="59817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11D0323-EFA5-A9D2-A41A-7DAF4989CED3}"/>
              </a:ext>
            </a:extLst>
          </p:cNvPr>
          <p:cNvSpPr/>
          <p:nvPr/>
        </p:nvSpPr>
        <p:spPr>
          <a:xfrm>
            <a:off x="9134475" y="5915622"/>
            <a:ext cx="833576" cy="3000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D94D4B-128E-9EDE-8BD4-0B6E8D034EE6}"/>
              </a:ext>
            </a:extLst>
          </p:cNvPr>
          <p:cNvSpPr/>
          <p:nvPr/>
        </p:nvSpPr>
        <p:spPr>
          <a:xfrm>
            <a:off x="1114424" y="5344122"/>
            <a:ext cx="2981325" cy="3000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AEF161-86B5-C6D8-75E5-39A7164BE57B}"/>
              </a:ext>
            </a:extLst>
          </p:cNvPr>
          <p:cNvSpPr/>
          <p:nvPr/>
        </p:nvSpPr>
        <p:spPr>
          <a:xfrm>
            <a:off x="9313243" y="6181830"/>
            <a:ext cx="476040" cy="476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09589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E4E9495-C665-F73D-24D9-DFD968C4E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7" y="438150"/>
            <a:ext cx="10220325" cy="59817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17A2562-7302-666C-FA58-BFCDC535B219}"/>
              </a:ext>
            </a:extLst>
          </p:cNvPr>
          <p:cNvSpPr/>
          <p:nvPr/>
        </p:nvSpPr>
        <p:spPr>
          <a:xfrm>
            <a:off x="9134475" y="5915622"/>
            <a:ext cx="833576" cy="3000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BBC8E5-D862-4223-0D6C-97CCFBB9B953}"/>
              </a:ext>
            </a:extLst>
          </p:cNvPr>
          <p:cNvSpPr/>
          <p:nvPr/>
        </p:nvSpPr>
        <p:spPr>
          <a:xfrm>
            <a:off x="7048500" y="2057997"/>
            <a:ext cx="971550" cy="3000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8AC572-924E-E383-BAEC-E04D262D8226}"/>
              </a:ext>
            </a:extLst>
          </p:cNvPr>
          <p:cNvSpPr/>
          <p:nvPr/>
        </p:nvSpPr>
        <p:spPr>
          <a:xfrm>
            <a:off x="7058025" y="2303265"/>
            <a:ext cx="971550" cy="3000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103D31-9FD1-FAF0-D3B8-F183A2ACD072}"/>
              </a:ext>
            </a:extLst>
          </p:cNvPr>
          <p:cNvSpPr/>
          <p:nvPr/>
        </p:nvSpPr>
        <p:spPr>
          <a:xfrm>
            <a:off x="9134475" y="5915622"/>
            <a:ext cx="833576" cy="3000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BD2912-ED91-BD9C-2117-11207DD44C1F}"/>
              </a:ext>
            </a:extLst>
          </p:cNvPr>
          <p:cNvSpPr/>
          <p:nvPr/>
        </p:nvSpPr>
        <p:spPr>
          <a:xfrm>
            <a:off x="9313243" y="6181830"/>
            <a:ext cx="476040" cy="476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99931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 error message&#10;&#10;Description automatically generated">
            <a:extLst>
              <a:ext uri="{FF2B5EF4-FFF2-40B4-BE49-F238E27FC236}">
                <a16:creationId xmlns:a16="http://schemas.microsoft.com/office/drawing/2014/main" id="{1E56190E-AA0D-D17A-9A17-D52123449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0" y="590550"/>
            <a:ext cx="5724525" cy="28384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E210A30-EBEF-9F44-925F-826120C8EBED}"/>
              </a:ext>
            </a:extLst>
          </p:cNvPr>
          <p:cNvSpPr/>
          <p:nvPr/>
        </p:nvSpPr>
        <p:spPr>
          <a:xfrm>
            <a:off x="4247803" y="2762847"/>
            <a:ext cx="971550" cy="3000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F7D8D2-D1E6-B019-6AEC-1CA8FD754080}"/>
              </a:ext>
            </a:extLst>
          </p:cNvPr>
          <p:cNvSpPr/>
          <p:nvPr/>
        </p:nvSpPr>
        <p:spPr>
          <a:xfrm>
            <a:off x="4743313" y="2998397"/>
            <a:ext cx="476040" cy="476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14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5F83A87D-44BA-EB87-1C32-2F398DAE9160}"/>
              </a:ext>
            </a:extLst>
          </p:cNvPr>
          <p:cNvSpPr txBox="1">
            <a:spLocks/>
          </p:cNvSpPr>
          <p:nvPr/>
        </p:nvSpPr>
        <p:spPr>
          <a:xfrm>
            <a:off x="6476864" y="1830093"/>
            <a:ext cx="5019812" cy="1644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After installing </a:t>
            </a:r>
            <a:r>
              <a:rPr lang="en-US" sz="1800" dirty="0" err="1"/>
              <a:t>Datasmith</a:t>
            </a:r>
            <a:r>
              <a:rPr lang="en-US" sz="1800" dirty="0"/>
              <a:t>, open Revit and a message like this should appear.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Please “Always Load” this will allow the plugin to run automatically.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0DAA8F0-6A8B-0B2C-F787-E05FD1713CE1}"/>
              </a:ext>
            </a:extLst>
          </p:cNvPr>
          <p:cNvSpPr txBox="1">
            <a:spLocks/>
          </p:cNvSpPr>
          <p:nvPr/>
        </p:nvSpPr>
        <p:spPr>
          <a:xfrm>
            <a:off x="623539" y="4972554"/>
            <a:ext cx="5653435" cy="1644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A </a:t>
            </a:r>
            <a:r>
              <a:rPr lang="en-US" sz="1800" dirty="0" err="1"/>
              <a:t>Datasmith</a:t>
            </a:r>
            <a:r>
              <a:rPr lang="en-US" sz="1800" dirty="0"/>
              <a:t> panel should appear in the ribbon menu.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By now, the installation process is completed.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D7FCF5-AF8D-C718-534C-1E480AD6D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40" y="4137163"/>
            <a:ext cx="10873136" cy="83539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7580C61-301E-8937-C596-213B4B12A5AA}"/>
              </a:ext>
            </a:extLst>
          </p:cNvPr>
          <p:cNvSpPr/>
          <p:nvPr/>
        </p:nvSpPr>
        <p:spPr>
          <a:xfrm>
            <a:off x="8015220" y="4032581"/>
            <a:ext cx="971550" cy="3000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778F88-80B2-7ABD-83F5-636DDE2987F7}"/>
              </a:ext>
            </a:extLst>
          </p:cNvPr>
          <p:cNvSpPr/>
          <p:nvPr/>
        </p:nvSpPr>
        <p:spPr>
          <a:xfrm>
            <a:off x="8748750" y="3706559"/>
            <a:ext cx="476040" cy="476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605229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5F83A87D-44BA-EB87-1C32-2F398DAE9160}"/>
              </a:ext>
            </a:extLst>
          </p:cNvPr>
          <p:cNvSpPr txBox="1">
            <a:spLocks/>
          </p:cNvSpPr>
          <p:nvPr/>
        </p:nvSpPr>
        <p:spPr>
          <a:xfrm>
            <a:off x="534639" y="1319731"/>
            <a:ext cx="5561361" cy="184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Now, with everything installed, when you click the </a:t>
            </a:r>
            <a:r>
              <a:rPr lang="en-US" sz="1800" dirty="0" err="1"/>
              <a:t>Datasmith</a:t>
            </a:r>
            <a:r>
              <a:rPr lang="en-US" sz="1800" dirty="0"/>
              <a:t> ribbon button, a menu like this appears: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B17BB-3485-179E-A26C-BB7A27FE0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39" y="1911349"/>
            <a:ext cx="8369677" cy="45815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5D7E6F-7AED-CC4E-826A-5CF62695AFB9}"/>
              </a:ext>
            </a:extLst>
          </p:cNvPr>
          <p:cNvSpPr/>
          <p:nvPr/>
        </p:nvSpPr>
        <p:spPr>
          <a:xfrm>
            <a:off x="623539" y="2144712"/>
            <a:ext cx="3091211" cy="4000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225B4290-DC22-B2F9-63DE-CEF098028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39" y="22276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REVIT SETTINGS FOR RENDERING PROCESS</a:t>
            </a:r>
          </a:p>
        </p:txBody>
      </p:sp>
    </p:spTree>
    <p:extLst>
      <p:ext uri="{BB962C8B-B14F-4D97-AF65-F5344CB8AC3E}">
        <p14:creationId xmlns:p14="http://schemas.microsoft.com/office/powerpoint/2010/main" val="1813162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5F83A87D-44BA-EB87-1C32-2F398DAE9160}"/>
              </a:ext>
            </a:extLst>
          </p:cNvPr>
          <p:cNvSpPr txBox="1">
            <a:spLocks/>
          </p:cNvSpPr>
          <p:nvPr/>
        </p:nvSpPr>
        <p:spPr>
          <a:xfrm>
            <a:off x="623539" y="3980931"/>
            <a:ext cx="6601746" cy="2769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In the drop-down menu we can choose which 3D view to sync with </a:t>
            </a:r>
            <a:r>
              <a:rPr lang="en-US" sz="1800" dirty="0" err="1"/>
              <a:t>Twinmotion</a:t>
            </a:r>
            <a:r>
              <a:rPr lang="en-US" sz="1800" dirty="0"/>
              <a:t>, it’ll sync whatever you see in the chosen view except for:</a:t>
            </a:r>
          </a:p>
          <a:p>
            <a:r>
              <a:rPr lang="en-US" sz="1800" dirty="0"/>
              <a:t>Hidden stuff</a:t>
            </a:r>
          </a:p>
          <a:p>
            <a:r>
              <a:rPr lang="en-US" sz="1800" dirty="0"/>
              <a:t>Model lines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Now please click the “Synchronize” button to link the Revit model to </a:t>
            </a:r>
            <a:r>
              <a:rPr lang="en-US" sz="1800" dirty="0" err="1"/>
              <a:t>Twinmotion</a:t>
            </a:r>
            <a:r>
              <a:rPr lang="en-US" sz="1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696868-B8EC-7819-5D71-F9C628F64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39" y="437672"/>
            <a:ext cx="6601746" cy="3429479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97727A9-DD3E-A786-018D-83C54F385AF7}"/>
              </a:ext>
            </a:extLst>
          </p:cNvPr>
          <p:cNvSpPr txBox="1">
            <a:spLocks/>
          </p:cNvSpPr>
          <p:nvPr/>
        </p:nvSpPr>
        <p:spPr>
          <a:xfrm>
            <a:off x="7310089" y="2867545"/>
            <a:ext cx="4529486" cy="1122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For better handling of the 3D model inside </a:t>
            </a:r>
            <a:r>
              <a:rPr lang="en-US" sz="1800" dirty="0" err="1"/>
              <a:t>Twinmotion</a:t>
            </a:r>
            <a:r>
              <a:rPr lang="en-US" sz="1800" dirty="0"/>
              <a:t>, please hide anything that will not be seen in the final rendering, like interiors, cabinets, furniture, etc.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6FB748-3379-939B-E4DD-B43B3FE4BF53}"/>
              </a:ext>
            </a:extLst>
          </p:cNvPr>
          <p:cNvSpPr/>
          <p:nvPr/>
        </p:nvSpPr>
        <p:spPr>
          <a:xfrm>
            <a:off x="4176645" y="730221"/>
            <a:ext cx="2119380" cy="40325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CAF057-848C-B980-9073-60A043F4D450}"/>
              </a:ext>
            </a:extLst>
          </p:cNvPr>
          <p:cNvSpPr/>
          <p:nvPr/>
        </p:nvSpPr>
        <p:spPr>
          <a:xfrm>
            <a:off x="5962860" y="598949"/>
            <a:ext cx="476040" cy="476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3E14C8-5CC1-27EE-C701-E3928914590A}"/>
              </a:ext>
            </a:extLst>
          </p:cNvPr>
          <p:cNvSpPr/>
          <p:nvPr/>
        </p:nvSpPr>
        <p:spPr>
          <a:xfrm>
            <a:off x="4176645" y="3501998"/>
            <a:ext cx="2119380" cy="40325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192F99-BC53-A8EE-3FA8-21EEFAB9EE73}"/>
              </a:ext>
            </a:extLst>
          </p:cNvPr>
          <p:cNvSpPr/>
          <p:nvPr/>
        </p:nvSpPr>
        <p:spPr>
          <a:xfrm>
            <a:off x="5972595" y="3356002"/>
            <a:ext cx="476040" cy="476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66896E5-9A1A-379A-3D30-A3783DCB4587}"/>
              </a:ext>
            </a:extLst>
          </p:cNvPr>
          <p:cNvSpPr/>
          <p:nvPr/>
        </p:nvSpPr>
        <p:spPr>
          <a:xfrm>
            <a:off x="623539" y="399571"/>
            <a:ext cx="714080" cy="71508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36C915-045B-FEC0-06A7-E728CBBA65C9}"/>
              </a:ext>
            </a:extLst>
          </p:cNvPr>
          <p:cNvSpPr/>
          <p:nvPr/>
        </p:nvSpPr>
        <p:spPr>
          <a:xfrm>
            <a:off x="980579" y="85872"/>
            <a:ext cx="476040" cy="476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Arial Narrow" panose="020B0606020202030204" pitchFamily="34" charset="0"/>
              </a:rPr>
              <a:t>3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509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D5C830-5D9A-898D-FB06-AFD5200EC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"/>
          <a:stretch/>
        </p:blipFill>
        <p:spPr>
          <a:xfrm>
            <a:off x="2009775" y="300134"/>
            <a:ext cx="8172450" cy="4467032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A181DE4-781C-4274-A8AD-297C4D16A6FA}"/>
              </a:ext>
            </a:extLst>
          </p:cNvPr>
          <p:cNvSpPr txBox="1">
            <a:spLocks/>
          </p:cNvSpPr>
          <p:nvPr/>
        </p:nvSpPr>
        <p:spPr>
          <a:xfrm>
            <a:off x="2009775" y="4886278"/>
            <a:ext cx="5724525" cy="1865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With </a:t>
            </a:r>
            <a:r>
              <a:rPr lang="en-US" sz="1800" dirty="0" err="1"/>
              <a:t>Twinmotion</a:t>
            </a:r>
            <a:r>
              <a:rPr lang="en-US" sz="1800" dirty="0"/>
              <a:t> opened, we should see the Home Panel.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Click on the “New scene” button start a new project where we’re going to import the Revit file.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F7A961-44B7-444E-3030-0FE44DEB5B27}"/>
              </a:ext>
            </a:extLst>
          </p:cNvPr>
          <p:cNvSpPr/>
          <p:nvPr/>
        </p:nvSpPr>
        <p:spPr>
          <a:xfrm>
            <a:off x="2144768" y="657266"/>
            <a:ext cx="681559" cy="31532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09B90E-A7F5-4B70-EC27-5E45C438DF80}"/>
              </a:ext>
            </a:extLst>
          </p:cNvPr>
          <p:cNvSpPr/>
          <p:nvPr/>
        </p:nvSpPr>
        <p:spPr>
          <a:xfrm>
            <a:off x="2651437" y="419246"/>
            <a:ext cx="476040" cy="476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44949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1EDB5B4-E3DC-863C-790A-564800F13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CONTENT: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ORB PRESET FILE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MODEL IMPORT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PICTURE FRAMING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EXTERIOR LIGHTING/ INTERIOR LIGHTING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ASSIGN MATERIALS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IMPORT AND PLACE OBJECTS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RENDERING PRODUCTION EXPORT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Vol. 2: RENDERING</a:t>
            </a:r>
          </a:p>
        </p:txBody>
      </p:sp>
    </p:spTree>
    <p:extLst>
      <p:ext uri="{BB962C8B-B14F-4D97-AF65-F5344CB8AC3E}">
        <p14:creationId xmlns:p14="http://schemas.microsoft.com/office/powerpoint/2010/main" val="1242212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B46A58-9165-D090-E77D-121C34D3B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73"/>
            <a:ext cx="12192000" cy="667445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F7CA3E-8AA1-47FD-89FA-1E242251A2FF}"/>
              </a:ext>
            </a:extLst>
          </p:cNvPr>
          <p:cNvSpPr/>
          <p:nvPr/>
        </p:nvSpPr>
        <p:spPr>
          <a:xfrm>
            <a:off x="0" y="361950"/>
            <a:ext cx="1662545" cy="4572000"/>
          </a:xfrm>
          <a:custGeom>
            <a:avLst/>
            <a:gdLst>
              <a:gd name="connsiteX0" fmla="*/ 0 w 1662545"/>
              <a:gd name="connsiteY0" fmla="*/ 277096 h 4572000"/>
              <a:gd name="connsiteX1" fmla="*/ 277096 w 1662545"/>
              <a:gd name="connsiteY1" fmla="*/ 0 h 4572000"/>
              <a:gd name="connsiteX2" fmla="*/ 809105 w 1662545"/>
              <a:gd name="connsiteY2" fmla="*/ 0 h 4572000"/>
              <a:gd name="connsiteX3" fmla="*/ 1385449 w 1662545"/>
              <a:gd name="connsiteY3" fmla="*/ 0 h 4572000"/>
              <a:gd name="connsiteX4" fmla="*/ 1662545 w 1662545"/>
              <a:gd name="connsiteY4" fmla="*/ 277096 h 4572000"/>
              <a:gd name="connsiteX5" fmla="*/ 1662545 w 1662545"/>
              <a:gd name="connsiteY5" fmla="*/ 931425 h 4572000"/>
              <a:gd name="connsiteX6" fmla="*/ 1662545 w 1662545"/>
              <a:gd name="connsiteY6" fmla="*/ 1505397 h 4572000"/>
              <a:gd name="connsiteX7" fmla="*/ 1662545 w 1662545"/>
              <a:gd name="connsiteY7" fmla="*/ 2159726 h 4572000"/>
              <a:gd name="connsiteX8" fmla="*/ 1662545 w 1662545"/>
              <a:gd name="connsiteY8" fmla="*/ 2613164 h 4572000"/>
              <a:gd name="connsiteX9" fmla="*/ 1662545 w 1662545"/>
              <a:gd name="connsiteY9" fmla="*/ 3066603 h 4572000"/>
              <a:gd name="connsiteX10" fmla="*/ 1662545 w 1662545"/>
              <a:gd name="connsiteY10" fmla="*/ 3520041 h 4572000"/>
              <a:gd name="connsiteX11" fmla="*/ 1662545 w 1662545"/>
              <a:gd name="connsiteY11" fmla="*/ 4294904 h 4572000"/>
              <a:gd name="connsiteX12" fmla="*/ 1385449 w 1662545"/>
              <a:gd name="connsiteY12" fmla="*/ 4572000 h 4572000"/>
              <a:gd name="connsiteX13" fmla="*/ 853440 w 1662545"/>
              <a:gd name="connsiteY13" fmla="*/ 4572000 h 4572000"/>
              <a:gd name="connsiteX14" fmla="*/ 277096 w 1662545"/>
              <a:gd name="connsiteY14" fmla="*/ 4572000 h 4572000"/>
              <a:gd name="connsiteX15" fmla="*/ 0 w 1662545"/>
              <a:gd name="connsiteY15" fmla="*/ 4294904 h 4572000"/>
              <a:gd name="connsiteX16" fmla="*/ 0 w 1662545"/>
              <a:gd name="connsiteY16" fmla="*/ 3720931 h 4572000"/>
              <a:gd name="connsiteX17" fmla="*/ 0 w 1662545"/>
              <a:gd name="connsiteY17" fmla="*/ 3146959 h 4572000"/>
              <a:gd name="connsiteX18" fmla="*/ 0 w 1662545"/>
              <a:gd name="connsiteY18" fmla="*/ 2653342 h 4572000"/>
              <a:gd name="connsiteX19" fmla="*/ 0 w 1662545"/>
              <a:gd name="connsiteY19" fmla="*/ 2039192 h 4572000"/>
              <a:gd name="connsiteX20" fmla="*/ 0 w 1662545"/>
              <a:gd name="connsiteY20" fmla="*/ 1505397 h 4572000"/>
              <a:gd name="connsiteX21" fmla="*/ 0 w 1662545"/>
              <a:gd name="connsiteY21" fmla="*/ 851069 h 4572000"/>
              <a:gd name="connsiteX22" fmla="*/ 0 w 1662545"/>
              <a:gd name="connsiteY22" fmla="*/ 277096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62545" h="4572000" extrusionOk="0">
                <a:moveTo>
                  <a:pt x="0" y="277096"/>
                </a:moveTo>
                <a:cubicBezTo>
                  <a:pt x="-6719" y="117471"/>
                  <a:pt x="106259" y="-8988"/>
                  <a:pt x="277096" y="0"/>
                </a:cubicBezTo>
                <a:cubicBezTo>
                  <a:pt x="509725" y="-32575"/>
                  <a:pt x="576480" y="42"/>
                  <a:pt x="809105" y="0"/>
                </a:cubicBezTo>
                <a:cubicBezTo>
                  <a:pt x="1041730" y="-42"/>
                  <a:pt x="1257331" y="42614"/>
                  <a:pt x="1385449" y="0"/>
                </a:cubicBezTo>
                <a:cubicBezTo>
                  <a:pt x="1527638" y="-8304"/>
                  <a:pt x="1652598" y="88122"/>
                  <a:pt x="1662545" y="277096"/>
                </a:cubicBezTo>
                <a:cubicBezTo>
                  <a:pt x="1693909" y="494738"/>
                  <a:pt x="1607804" y="794405"/>
                  <a:pt x="1662545" y="931425"/>
                </a:cubicBezTo>
                <a:cubicBezTo>
                  <a:pt x="1717286" y="1068445"/>
                  <a:pt x="1622397" y="1333787"/>
                  <a:pt x="1662545" y="1505397"/>
                </a:cubicBezTo>
                <a:cubicBezTo>
                  <a:pt x="1702693" y="1677007"/>
                  <a:pt x="1634894" y="1853844"/>
                  <a:pt x="1662545" y="2159726"/>
                </a:cubicBezTo>
                <a:cubicBezTo>
                  <a:pt x="1690196" y="2465608"/>
                  <a:pt x="1621795" y="2428768"/>
                  <a:pt x="1662545" y="2613164"/>
                </a:cubicBezTo>
                <a:cubicBezTo>
                  <a:pt x="1703295" y="2797560"/>
                  <a:pt x="1621607" y="2933995"/>
                  <a:pt x="1662545" y="3066603"/>
                </a:cubicBezTo>
                <a:cubicBezTo>
                  <a:pt x="1703483" y="3199211"/>
                  <a:pt x="1618037" y="3315755"/>
                  <a:pt x="1662545" y="3520041"/>
                </a:cubicBezTo>
                <a:cubicBezTo>
                  <a:pt x="1707053" y="3724327"/>
                  <a:pt x="1604035" y="4064846"/>
                  <a:pt x="1662545" y="4294904"/>
                </a:cubicBezTo>
                <a:cubicBezTo>
                  <a:pt x="1635572" y="4459498"/>
                  <a:pt x="1530007" y="4583230"/>
                  <a:pt x="1385449" y="4572000"/>
                </a:cubicBezTo>
                <a:cubicBezTo>
                  <a:pt x="1242810" y="4592136"/>
                  <a:pt x="1048113" y="4519364"/>
                  <a:pt x="853440" y="4572000"/>
                </a:cubicBezTo>
                <a:cubicBezTo>
                  <a:pt x="658767" y="4624636"/>
                  <a:pt x="426676" y="4552852"/>
                  <a:pt x="277096" y="4572000"/>
                </a:cubicBezTo>
                <a:cubicBezTo>
                  <a:pt x="125357" y="4576994"/>
                  <a:pt x="-2159" y="4450532"/>
                  <a:pt x="0" y="4294904"/>
                </a:cubicBezTo>
                <a:cubicBezTo>
                  <a:pt x="-16503" y="4174278"/>
                  <a:pt x="43748" y="3933003"/>
                  <a:pt x="0" y="3720931"/>
                </a:cubicBezTo>
                <a:cubicBezTo>
                  <a:pt x="-43748" y="3508859"/>
                  <a:pt x="13925" y="3308285"/>
                  <a:pt x="0" y="3146959"/>
                </a:cubicBezTo>
                <a:cubicBezTo>
                  <a:pt x="-13925" y="2985633"/>
                  <a:pt x="27767" y="2826287"/>
                  <a:pt x="0" y="2653342"/>
                </a:cubicBezTo>
                <a:cubicBezTo>
                  <a:pt x="-27767" y="2480397"/>
                  <a:pt x="30352" y="2321330"/>
                  <a:pt x="0" y="2039192"/>
                </a:cubicBezTo>
                <a:cubicBezTo>
                  <a:pt x="-30352" y="1757054"/>
                  <a:pt x="61044" y="1645854"/>
                  <a:pt x="0" y="1505397"/>
                </a:cubicBezTo>
                <a:cubicBezTo>
                  <a:pt x="-61044" y="1364940"/>
                  <a:pt x="75817" y="1177534"/>
                  <a:pt x="0" y="851069"/>
                </a:cubicBezTo>
                <a:cubicBezTo>
                  <a:pt x="-75817" y="524604"/>
                  <a:pt x="14724" y="462439"/>
                  <a:pt x="0" y="277096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61002936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008000"/>
                </a:highlight>
              </a:rPr>
              <a:t>ASSET MANAGER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45839F-06E2-6A06-D3B5-C41F08AD8234}"/>
              </a:ext>
            </a:extLst>
          </p:cNvPr>
          <p:cNvSpPr/>
          <p:nvPr/>
        </p:nvSpPr>
        <p:spPr>
          <a:xfrm>
            <a:off x="10529453" y="361950"/>
            <a:ext cx="1662547" cy="4572000"/>
          </a:xfrm>
          <a:custGeom>
            <a:avLst/>
            <a:gdLst>
              <a:gd name="connsiteX0" fmla="*/ 0 w 1662547"/>
              <a:gd name="connsiteY0" fmla="*/ 277097 h 4572000"/>
              <a:gd name="connsiteX1" fmla="*/ 277097 w 1662547"/>
              <a:gd name="connsiteY1" fmla="*/ 0 h 4572000"/>
              <a:gd name="connsiteX2" fmla="*/ 842357 w 1662547"/>
              <a:gd name="connsiteY2" fmla="*/ 0 h 4572000"/>
              <a:gd name="connsiteX3" fmla="*/ 1385450 w 1662547"/>
              <a:gd name="connsiteY3" fmla="*/ 0 h 4572000"/>
              <a:gd name="connsiteX4" fmla="*/ 1662547 w 1662547"/>
              <a:gd name="connsiteY4" fmla="*/ 277097 h 4572000"/>
              <a:gd name="connsiteX5" fmla="*/ 1662547 w 1662547"/>
              <a:gd name="connsiteY5" fmla="*/ 730535 h 4572000"/>
              <a:gd name="connsiteX6" fmla="*/ 1662547 w 1662547"/>
              <a:gd name="connsiteY6" fmla="*/ 1183973 h 4572000"/>
              <a:gd name="connsiteX7" fmla="*/ 1662547 w 1662547"/>
              <a:gd name="connsiteY7" fmla="*/ 1677589 h 4572000"/>
              <a:gd name="connsiteX8" fmla="*/ 1662547 w 1662547"/>
              <a:gd name="connsiteY8" fmla="*/ 2171206 h 4572000"/>
              <a:gd name="connsiteX9" fmla="*/ 1662547 w 1662547"/>
              <a:gd name="connsiteY9" fmla="*/ 2745178 h 4572000"/>
              <a:gd name="connsiteX10" fmla="*/ 1662547 w 1662547"/>
              <a:gd name="connsiteY10" fmla="*/ 3319150 h 4572000"/>
              <a:gd name="connsiteX11" fmla="*/ 1662547 w 1662547"/>
              <a:gd name="connsiteY11" fmla="*/ 4294903 h 4572000"/>
              <a:gd name="connsiteX12" fmla="*/ 1385450 w 1662547"/>
              <a:gd name="connsiteY12" fmla="*/ 4572000 h 4572000"/>
              <a:gd name="connsiteX13" fmla="*/ 853441 w 1662547"/>
              <a:gd name="connsiteY13" fmla="*/ 4572000 h 4572000"/>
              <a:gd name="connsiteX14" fmla="*/ 277097 w 1662547"/>
              <a:gd name="connsiteY14" fmla="*/ 4572000 h 4572000"/>
              <a:gd name="connsiteX15" fmla="*/ 0 w 1662547"/>
              <a:gd name="connsiteY15" fmla="*/ 4294903 h 4572000"/>
              <a:gd name="connsiteX16" fmla="*/ 0 w 1662547"/>
              <a:gd name="connsiteY16" fmla="*/ 3841465 h 4572000"/>
              <a:gd name="connsiteX17" fmla="*/ 0 w 1662547"/>
              <a:gd name="connsiteY17" fmla="*/ 3227315 h 4572000"/>
              <a:gd name="connsiteX18" fmla="*/ 0 w 1662547"/>
              <a:gd name="connsiteY18" fmla="*/ 2733698 h 4572000"/>
              <a:gd name="connsiteX19" fmla="*/ 0 w 1662547"/>
              <a:gd name="connsiteY19" fmla="*/ 2280260 h 4572000"/>
              <a:gd name="connsiteX20" fmla="*/ 0 w 1662547"/>
              <a:gd name="connsiteY20" fmla="*/ 1746466 h 4572000"/>
              <a:gd name="connsiteX21" fmla="*/ 0 w 1662547"/>
              <a:gd name="connsiteY21" fmla="*/ 1252850 h 4572000"/>
              <a:gd name="connsiteX22" fmla="*/ 0 w 1662547"/>
              <a:gd name="connsiteY22" fmla="*/ 277097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62547" h="4572000" extrusionOk="0">
                <a:moveTo>
                  <a:pt x="0" y="277097"/>
                </a:moveTo>
                <a:cubicBezTo>
                  <a:pt x="-5549" y="143204"/>
                  <a:pt x="116570" y="-2885"/>
                  <a:pt x="277097" y="0"/>
                </a:cubicBezTo>
                <a:cubicBezTo>
                  <a:pt x="516536" y="-67019"/>
                  <a:pt x="593612" y="25396"/>
                  <a:pt x="842357" y="0"/>
                </a:cubicBezTo>
                <a:cubicBezTo>
                  <a:pt x="1091102" y="-25396"/>
                  <a:pt x="1209317" y="7626"/>
                  <a:pt x="1385450" y="0"/>
                </a:cubicBezTo>
                <a:cubicBezTo>
                  <a:pt x="1564755" y="-6820"/>
                  <a:pt x="1672271" y="155168"/>
                  <a:pt x="1662547" y="277097"/>
                </a:cubicBezTo>
                <a:cubicBezTo>
                  <a:pt x="1701301" y="476247"/>
                  <a:pt x="1655332" y="524391"/>
                  <a:pt x="1662547" y="730535"/>
                </a:cubicBezTo>
                <a:cubicBezTo>
                  <a:pt x="1669762" y="936679"/>
                  <a:pt x="1651438" y="1082905"/>
                  <a:pt x="1662547" y="1183973"/>
                </a:cubicBezTo>
                <a:cubicBezTo>
                  <a:pt x="1673656" y="1285041"/>
                  <a:pt x="1619457" y="1537009"/>
                  <a:pt x="1662547" y="1677589"/>
                </a:cubicBezTo>
                <a:cubicBezTo>
                  <a:pt x="1705637" y="1818169"/>
                  <a:pt x="1659702" y="1932942"/>
                  <a:pt x="1662547" y="2171206"/>
                </a:cubicBezTo>
                <a:cubicBezTo>
                  <a:pt x="1665392" y="2409470"/>
                  <a:pt x="1616387" y="2548680"/>
                  <a:pt x="1662547" y="2745178"/>
                </a:cubicBezTo>
                <a:cubicBezTo>
                  <a:pt x="1708707" y="2941676"/>
                  <a:pt x="1600531" y="3198238"/>
                  <a:pt x="1662547" y="3319150"/>
                </a:cubicBezTo>
                <a:cubicBezTo>
                  <a:pt x="1724563" y="3440062"/>
                  <a:pt x="1610036" y="4090083"/>
                  <a:pt x="1662547" y="4294903"/>
                </a:cubicBezTo>
                <a:cubicBezTo>
                  <a:pt x="1667725" y="4480109"/>
                  <a:pt x="1535520" y="4539501"/>
                  <a:pt x="1385450" y="4572000"/>
                </a:cubicBezTo>
                <a:cubicBezTo>
                  <a:pt x="1235810" y="4588503"/>
                  <a:pt x="1046666" y="4548276"/>
                  <a:pt x="853441" y="4572000"/>
                </a:cubicBezTo>
                <a:cubicBezTo>
                  <a:pt x="660216" y="4595724"/>
                  <a:pt x="482253" y="4554672"/>
                  <a:pt x="277097" y="4572000"/>
                </a:cubicBezTo>
                <a:cubicBezTo>
                  <a:pt x="126603" y="4545979"/>
                  <a:pt x="-2931" y="4479668"/>
                  <a:pt x="0" y="4294903"/>
                </a:cubicBezTo>
                <a:cubicBezTo>
                  <a:pt x="-24976" y="4134715"/>
                  <a:pt x="49277" y="3939431"/>
                  <a:pt x="0" y="3841465"/>
                </a:cubicBezTo>
                <a:cubicBezTo>
                  <a:pt x="-49277" y="3743499"/>
                  <a:pt x="71941" y="3449738"/>
                  <a:pt x="0" y="3227315"/>
                </a:cubicBezTo>
                <a:cubicBezTo>
                  <a:pt x="-71941" y="3004892"/>
                  <a:pt x="715" y="2841124"/>
                  <a:pt x="0" y="2733698"/>
                </a:cubicBezTo>
                <a:cubicBezTo>
                  <a:pt x="-715" y="2626272"/>
                  <a:pt x="29189" y="2394982"/>
                  <a:pt x="0" y="2280260"/>
                </a:cubicBezTo>
                <a:cubicBezTo>
                  <a:pt x="-29189" y="2165538"/>
                  <a:pt x="47484" y="1869242"/>
                  <a:pt x="0" y="1746466"/>
                </a:cubicBezTo>
                <a:cubicBezTo>
                  <a:pt x="-47484" y="1623690"/>
                  <a:pt x="55693" y="1403948"/>
                  <a:pt x="0" y="1252850"/>
                </a:cubicBezTo>
                <a:cubicBezTo>
                  <a:pt x="-55693" y="1101752"/>
                  <a:pt x="99489" y="550929"/>
                  <a:pt x="0" y="277097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17602829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008000"/>
                </a:highlight>
              </a:rPr>
              <a:t>PROJECT EXPLORER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E1220E-8BE9-EB76-93DE-80F4B7DE4CFC}"/>
              </a:ext>
            </a:extLst>
          </p:cNvPr>
          <p:cNvSpPr/>
          <p:nvPr/>
        </p:nvSpPr>
        <p:spPr>
          <a:xfrm>
            <a:off x="-38100" y="6367549"/>
            <a:ext cx="12211050" cy="490450"/>
          </a:xfrm>
          <a:custGeom>
            <a:avLst/>
            <a:gdLst>
              <a:gd name="connsiteX0" fmla="*/ 0 w 12211050"/>
              <a:gd name="connsiteY0" fmla="*/ 81743 h 490450"/>
              <a:gd name="connsiteX1" fmla="*/ 81743 w 12211050"/>
              <a:gd name="connsiteY1" fmla="*/ 0 h 490450"/>
              <a:gd name="connsiteX2" fmla="*/ 534961 w 12211050"/>
              <a:gd name="connsiteY2" fmla="*/ 0 h 490450"/>
              <a:gd name="connsiteX3" fmla="*/ 988179 w 12211050"/>
              <a:gd name="connsiteY3" fmla="*/ 0 h 490450"/>
              <a:gd name="connsiteX4" fmla="*/ 1200445 w 12211050"/>
              <a:gd name="connsiteY4" fmla="*/ 0 h 490450"/>
              <a:gd name="connsiteX5" fmla="*/ 1774139 w 12211050"/>
              <a:gd name="connsiteY5" fmla="*/ 0 h 490450"/>
              <a:gd name="connsiteX6" fmla="*/ 2468308 w 12211050"/>
              <a:gd name="connsiteY6" fmla="*/ 0 h 490450"/>
              <a:gd name="connsiteX7" fmla="*/ 2801050 w 12211050"/>
              <a:gd name="connsiteY7" fmla="*/ 0 h 490450"/>
              <a:gd name="connsiteX8" fmla="*/ 3133793 w 12211050"/>
              <a:gd name="connsiteY8" fmla="*/ 0 h 490450"/>
              <a:gd name="connsiteX9" fmla="*/ 3587010 w 12211050"/>
              <a:gd name="connsiteY9" fmla="*/ 0 h 490450"/>
              <a:gd name="connsiteX10" fmla="*/ 3799277 w 12211050"/>
              <a:gd name="connsiteY10" fmla="*/ 0 h 490450"/>
              <a:gd name="connsiteX11" fmla="*/ 4132019 w 12211050"/>
              <a:gd name="connsiteY11" fmla="*/ 0 h 490450"/>
              <a:gd name="connsiteX12" fmla="*/ 4464762 w 12211050"/>
              <a:gd name="connsiteY12" fmla="*/ 0 h 490450"/>
              <a:gd name="connsiteX13" fmla="*/ 5038455 w 12211050"/>
              <a:gd name="connsiteY13" fmla="*/ 0 h 490450"/>
              <a:gd name="connsiteX14" fmla="*/ 5732624 w 12211050"/>
              <a:gd name="connsiteY14" fmla="*/ 0 h 490450"/>
              <a:gd name="connsiteX15" fmla="*/ 5944891 w 12211050"/>
              <a:gd name="connsiteY15" fmla="*/ 0 h 490450"/>
              <a:gd name="connsiteX16" fmla="*/ 6518584 w 12211050"/>
              <a:gd name="connsiteY16" fmla="*/ 0 h 490450"/>
              <a:gd name="connsiteX17" fmla="*/ 6851327 w 12211050"/>
              <a:gd name="connsiteY17" fmla="*/ 0 h 490450"/>
              <a:gd name="connsiteX18" fmla="*/ 7184069 w 12211050"/>
              <a:gd name="connsiteY18" fmla="*/ 0 h 490450"/>
              <a:gd name="connsiteX19" fmla="*/ 7878238 w 12211050"/>
              <a:gd name="connsiteY19" fmla="*/ 0 h 490450"/>
              <a:gd name="connsiteX20" fmla="*/ 8572407 w 12211050"/>
              <a:gd name="connsiteY20" fmla="*/ 0 h 490450"/>
              <a:gd name="connsiteX21" fmla="*/ 8905149 w 12211050"/>
              <a:gd name="connsiteY21" fmla="*/ 0 h 490450"/>
              <a:gd name="connsiteX22" fmla="*/ 9117416 w 12211050"/>
              <a:gd name="connsiteY22" fmla="*/ 0 h 490450"/>
              <a:gd name="connsiteX23" fmla="*/ 9932061 w 12211050"/>
              <a:gd name="connsiteY23" fmla="*/ 0 h 490450"/>
              <a:gd name="connsiteX24" fmla="*/ 10626230 w 12211050"/>
              <a:gd name="connsiteY24" fmla="*/ 0 h 490450"/>
              <a:gd name="connsiteX25" fmla="*/ 10958972 w 12211050"/>
              <a:gd name="connsiteY25" fmla="*/ 0 h 490450"/>
              <a:gd name="connsiteX26" fmla="*/ 11532666 w 12211050"/>
              <a:gd name="connsiteY26" fmla="*/ 0 h 490450"/>
              <a:gd name="connsiteX27" fmla="*/ 12129307 w 12211050"/>
              <a:gd name="connsiteY27" fmla="*/ 0 h 490450"/>
              <a:gd name="connsiteX28" fmla="*/ 12211050 w 12211050"/>
              <a:gd name="connsiteY28" fmla="*/ 81743 h 490450"/>
              <a:gd name="connsiteX29" fmla="*/ 12211050 w 12211050"/>
              <a:gd name="connsiteY29" fmla="*/ 408707 h 490450"/>
              <a:gd name="connsiteX30" fmla="*/ 12129307 w 12211050"/>
              <a:gd name="connsiteY30" fmla="*/ 490450 h 490450"/>
              <a:gd name="connsiteX31" fmla="*/ 11676089 w 12211050"/>
              <a:gd name="connsiteY31" fmla="*/ 490450 h 490450"/>
              <a:gd name="connsiteX32" fmla="*/ 10861444 w 12211050"/>
              <a:gd name="connsiteY32" fmla="*/ 490450 h 490450"/>
              <a:gd name="connsiteX33" fmla="*/ 10167275 w 12211050"/>
              <a:gd name="connsiteY33" fmla="*/ 490450 h 490450"/>
              <a:gd name="connsiteX34" fmla="*/ 9714057 w 12211050"/>
              <a:gd name="connsiteY34" fmla="*/ 490450 h 490450"/>
              <a:gd name="connsiteX35" fmla="*/ 9260839 w 12211050"/>
              <a:gd name="connsiteY35" fmla="*/ 490450 h 490450"/>
              <a:gd name="connsiteX36" fmla="*/ 8807621 w 12211050"/>
              <a:gd name="connsiteY36" fmla="*/ 490450 h 490450"/>
              <a:gd name="connsiteX37" fmla="*/ 8474879 w 12211050"/>
              <a:gd name="connsiteY37" fmla="*/ 490450 h 490450"/>
              <a:gd name="connsiteX38" fmla="*/ 7660234 w 12211050"/>
              <a:gd name="connsiteY38" fmla="*/ 490450 h 490450"/>
              <a:gd name="connsiteX39" fmla="*/ 7086541 w 12211050"/>
              <a:gd name="connsiteY39" fmla="*/ 490450 h 490450"/>
              <a:gd name="connsiteX40" fmla="*/ 6392372 w 12211050"/>
              <a:gd name="connsiteY40" fmla="*/ 490450 h 490450"/>
              <a:gd name="connsiteX41" fmla="*/ 5818678 w 12211050"/>
              <a:gd name="connsiteY41" fmla="*/ 490450 h 490450"/>
              <a:gd name="connsiteX42" fmla="*/ 5004033 w 12211050"/>
              <a:gd name="connsiteY42" fmla="*/ 490450 h 490450"/>
              <a:gd name="connsiteX43" fmla="*/ 4550816 w 12211050"/>
              <a:gd name="connsiteY43" fmla="*/ 490450 h 490450"/>
              <a:gd name="connsiteX44" fmla="*/ 4338549 w 12211050"/>
              <a:gd name="connsiteY44" fmla="*/ 490450 h 490450"/>
              <a:gd name="connsiteX45" fmla="*/ 3764855 w 12211050"/>
              <a:gd name="connsiteY45" fmla="*/ 490450 h 490450"/>
              <a:gd name="connsiteX46" fmla="*/ 3552589 w 12211050"/>
              <a:gd name="connsiteY46" fmla="*/ 490450 h 490450"/>
              <a:gd name="connsiteX47" fmla="*/ 2737944 w 12211050"/>
              <a:gd name="connsiteY47" fmla="*/ 490450 h 490450"/>
              <a:gd name="connsiteX48" fmla="*/ 2405202 w 12211050"/>
              <a:gd name="connsiteY48" fmla="*/ 490450 h 490450"/>
              <a:gd name="connsiteX49" fmla="*/ 1951984 w 12211050"/>
              <a:gd name="connsiteY49" fmla="*/ 490450 h 490450"/>
              <a:gd name="connsiteX50" fmla="*/ 1619242 w 12211050"/>
              <a:gd name="connsiteY50" fmla="*/ 490450 h 490450"/>
              <a:gd name="connsiteX51" fmla="*/ 1286499 w 12211050"/>
              <a:gd name="connsiteY51" fmla="*/ 490450 h 490450"/>
              <a:gd name="connsiteX52" fmla="*/ 833282 w 12211050"/>
              <a:gd name="connsiteY52" fmla="*/ 490450 h 490450"/>
              <a:gd name="connsiteX53" fmla="*/ 81743 w 12211050"/>
              <a:gd name="connsiteY53" fmla="*/ 490450 h 490450"/>
              <a:gd name="connsiteX54" fmla="*/ 0 w 12211050"/>
              <a:gd name="connsiteY54" fmla="*/ 408707 h 490450"/>
              <a:gd name="connsiteX55" fmla="*/ 0 w 12211050"/>
              <a:gd name="connsiteY55" fmla="*/ 81743 h 49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211050" h="490450" extrusionOk="0">
                <a:moveTo>
                  <a:pt x="0" y="81743"/>
                </a:moveTo>
                <a:cubicBezTo>
                  <a:pt x="1475" y="40845"/>
                  <a:pt x="28137" y="41"/>
                  <a:pt x="81743" y="0"/>
                </a:cubicBezTo>
                <a:cubicBezTo>
                  <a:pt x="207905" y="-50284"/>
                  <a:pt x="412238" y="26117"/>
                  <a:pt x="534961" y="0"/>
                </a:cubicBezTo>
                <a:cubicBezTo>
                  <a:pt x="657684" y="-26117"/>
                  <a:pt x="767843" y="18878"/>
                  <a:pt x="988179" y="0"/>
                </a:cubicBezTo>
                <a:cubicBezTo>
                  <a:pt x="1208515" y="-18878"/>
                  <a:pt x="1151796" y="21750"/>
                  <a:pt x="1200445" y="0"/>
                </a:cubicBezTo>
                <a:cubicBezTo>
                  <a:pt x="1249094" y="-21750"/>
                  <a:pt x="1630977" y="53558"/>
                  <a:pt x="1774139" y="0"/>
                </a:cubicBezTo>
                <a:cubicBezTo>
                  <a:pt x="1917301" y="-53558"/>
                  <a:pt x="2301922" y="15950"/>
                  <a:pt x="2468308" y="0"/>
                </a:cubicBezTo>
                <a:cubicBezTo>
                  <a:pt x="2634694" y="-15950"/>
                  <a:pt x="2704081" y="22966"/>
                  <a:pt x="2801050" y="0"/>
                </a:cubicBezTo>
                <a:cubicBezTo>
                  <a:pt x="2898019" y="-22966"/>
                  <a:pt x="2985716" y="34923"/>
                  <a:pt x="3133793" y="0"/>
                </a:cubicBezTo>
                <a:cubicBezTo>
                  <a:pt x="3281870" y="-34923"/>
                  <a:pt x="3410428" y="88"/>
                  <a:pt x="3587010" y="0"/>
                </a:cubicBezTo>
                <a:cubicBezTo>
                  <a:pt x="3763592" y="-88"/>
                  <a:pt x="3711220" y="13131"/>
                  <a:pt x="3799277" y="0"/>
                </a:cubicBezTo>
                <a:cubicBezTo>
                  <a:pt x="3887334" y="-13131"/>
                  <a:pt x="3980645" y="19029"/>
                  <a:pt x="4132019" y="0"/>
                </a:cubicBezTo>
                <a:cubicBezTo>
                  <a:pt x="4283393" y="-19029"/>
                  <a:pt x="4331900" y="5344"/>
                  <a:pt x="4464762" y="0"/>
                </a:cubicBezTo>
                <a:cubicBezTo>
                  <a:pt x="4597624" y="-5344"/>
                  <a:pt x="4886808" y="38492"/>
                  <a:pt x="5038455" y="0"/>
                </a:cubicBezTo>
                <a:cubicBezTo>
                  <a:pt x="5190102" y="-38492"/>
                  <a:pt x="5512861" y="24464"/>
                  <a:pt x="5732624" y="0"/>
                </a:cubicBezTo>
                <a:cubicBezTo>
                  <a:pt x="5952387" y="-24464"/>
                  <a:pt x="5860452" y="4470"/>
                  <a:pt x="5944891" y="0"/>
                </a:cubicBezTo>
                <a:cubicBezTo>
                  <a:pt x="6029330" y="-4470"/>
                  <a:pt x="6234789" y="17107"/>
                  <a:pt x="6518584" y="0"/>
                </a:cubicBezTo>
                <a:cubicBezTo>
                  <a:pt x="6802379" y="-17107"/>
                  <a:pt x="6760938" y="8361"/>
                  <a:pt x="6851327" y="0"/>
                </a:cubicBezTo>
                <a:cubicBezTo>
                  <a:pt x="6941716" y="-8361"/>
                  <a:pt x="7113142" y="218"/>
                  <a:pt x="7184069" y="0"/>
                </a:cubicBezTo>
                <a:cubicBezTo>
                  <a:pt x="7254996" y="-218"/>
                  <a:pt x="7620149" y="70984"/>
                  <a:pt x="7878238" y="0"/>
                </a:cubicBezTo>
                <a:cubicBezTo>
                  <a:pt x="8136327" y="-70984"/>
                  <a:pt x="8372438" y="56165"/>
                  <a:pt x="8572407" y="0"/>
                </a:cubicBezTo>
                <a:cubicBezTo>
                  <a:pt x="8772376" y="-56165"/>
                  <a:pt x="8754370" y="29213"/>
                  <a:pt x="8905149" y="0"/>
                </a:cubicBezTo>
                <a:cubicBezTo>
                  <a:pt x="9055928" y="-29213"/>
                  <a:pt x="9060464" y="21728"/>
                  <a:pt x="9117416" y="0"/>
                </a:cubicBezTo>
                <a:cubicBezTo>
                  <a:pt x="9174368" y="-21728"/>
                  <a:pt x="9603157" y="36616"/>
                  <a:pt x="9932061" y="0"/>
                </a:cubicBezTo>
                <a:cubicBezTo>
                  <a:pt x="10260966" y="-36616"/>
                  <a:pt x="10472929" y="66377"/>
                  <a:pt x="10626230" y="0"/>
                </a:cubicBezTo>
                <a:cubicBezTo>
                  <a:pt x="10779531" y="-66377"/>
                  <a:pt x="10819557" y="26041"/>
                  <a:pt x="10958972" y="0"/>
                </a:cubicBezTo>
                <a:cubicBezTo>
                  <a:pt x="11098387" y="-26041"/>
                  <a:pt x="11287607" y="45845"/>
                  <a:pt x="11532666" y="0"/>
                </a:cubicBezTo>
                <a:cubicBezTo>
                  <a:pt x="11777725" y="-45845"/>
                  <a:pt x="11864154" y="59743"/>
                  <a:pt x="12129307" y="0"/>
                </a:cubicBezTo>
                <a:cubicBezTo>
                  <a:pt x="12166944" y="-5509"/>
                  <a:pt x="12210968" y="38048"/>
                  <a:pt x="12211050" y="81743"/>
                </a:cubicBezTo>
                <a:cubicBezTo>
                  <a:pt x="12234415" y="232812"/>
                  <a:pt x="12200615" y="302066"/>
                  <a:pt x="12211050" y="408707"/>
                </a:cubicBezTo>
                <a:cubicBezTo>
                  <a:pt x="12212980" y="457672"/>
                  <a:pt x="12176568" y="493172"/>
                  <a:pt x="12129307" y="490450"/>
                </a:cubicBezTo>
                <a:cubicBezTo>
                  <a:pt x="11978048" y="501344"/>
                  <a:pt x="11817806" y="439889"/>
                  <a:pt x="11676089" y="490450"/>
                </a:cubicBezTo>
                <a:cubicBezTo>
                  <a:pt x="11534372" y="541011"/>
                  <a:pt x="11038180" y="458826"/>
                  <a:pt x="10861444" y="490450"/>
                </a:cubicBezTo>
                <a:cubicBezTo>
                  <a:pt x="10684708" y="522074"/>
                  <a:pt x="10380661" y="462463"/>
                  <a:pt x="10167275" y="490450"/>
                </a:cubicBezTo>
                <a:cubicBezTo>
                  <a:pt x="9953889" y="518437"/>
                  <a:pt x="9936033" y="466796"/>
                  <a:pt x="9714057" y="490450"/>
                </a:cubicBezTo>
                <a:cubicBezTo>
                  <a:pt x="9492081" y="514104"/>
                  <a:pt x="9403664" y="472070"/>
                  <a:pt x="9260839" y="490450"/>
                </a:cubicBezTo>
                <a:cubicBezTo>
                  <a:pt x="9118014" y="508830"/>
                  <a:pt x="8955114" y="466882"/>
                  <a:pt x="8807621" y="490450"/>
                </a:cubicBezTo>
                <a:cubicBezTo>
                  <a:pt x="8660128" y="514018"/>
                  <a:pt x="8562603" y="485973"/>
                  <a:pt x="8474879" y="490450"/>
                </a:cubicBezTo>
                <a:cubicBezTo>
                  <a:pt x="8387155" y="494927"/>
                  <a:pt x="7910386" y="440961"/>
                  <a:pt x="7660234" y="490450"/>
                </a:cubicBezTo>
                <a:cubicBezTo>
                  <a:pt x="7410082" y="539939"/>
                  <a:pt x="7373314" y="431302"/>
                  <a:pt x="7086541" y="490450"/>
                </a:cubicBezTo>
                <a:cubicBezTo>
                  <a:pt x="6799768" y="549598"/>
                  <a:pt x="6536890" y="473442"/>
                  <a:pt x="6392372" y="490450"/>
                </a:cubicBezTo>
                <a:cubicBezTo>
                  <a:pt x="6247854" y="507458"/>
                  <a:pt x="6086204" y="460306"/>
                  <a:pt x="5818678" y="490450"/>
                </a:cubicBezTo>
                <a:cubicBezTo>
                  <a:pt x="5551152" y="520594"/>
                  <a:pt x="5167652" y="453480"/>
                  <a:pt x="5004033" y="490450"/>
                </a:cubicBezTo>
                <a:cubicBezTo>
                  <a:pt x="4840415" y="527420"/>
                  <a:pt x="4650856" y="439919"/>
                  <a:pt x="4550816" y="490450"/>
                </a:cubicBezTo>
                <a:cubicBezTo>
                  <a:pt x="4450776" y="540981"/>
                  <a:pt x="4383805" y="481199"/>
                  <a:pt x="4338549" y="490450"/>
                </a:cubicBezTo>
                <a:cubicBezTo>
                  <a:pt x="4293293" y="499701"/>
                  <a:pt x="3882113" y="462654"/>
                  <a:pt x="3764855" y="490450"/>
                </a:cubicBezTo>
                <a:cubicBezTo>
                  <a:pt x="3647597" y="518246"/>
                  <a:pt x="3644461" y="488876"/>
                  <a:pt x="3552589" y="490450"/>
                </a:cubicBezTo>
                <a:cubicBezTo>
                  <a:pt x="3460717" y="492024"/>
                  <a:pt x="2984638" y="405937"/>
                  <a:pt x="2737944" y="490450"/>
                </a:cubicBezTo>
                <a:cubicBezTo>
                  <a:pt x="2491250" y="574963"/>
                  <a:pt x="2524316" y="457342"/>
                  <a:pt x="2405202" y="490450"/>
                </a:cubicBezTo>
                <a:cubicBezTo>
                  <a:pt x="2286088" y="523558"/>
                  <a:pt x="2069497" y="453910"/>
                  <a:pt x="1951984" y="490450"/>
                </a:cubicBezTo>
                <a:cubicBezTo>
                  <a:pt x="1834471" y="526990"/>
                  <a:pt x="1687975" y="456450"/>
                  <a:pt x="1619242" y="490450"/>
                </a:cubicBezTo>
                <a:cubicBezTo>
                  <a:pt x="1550509" y="524450"/>
                  <a:pt x="1421489" y="460687"/>
                  <a:pt x="1286499" y="490450"/>
                </a:cubicBezTo>
                <a:cubicBezTo>
                  <a:pt x="1151509" y="520213"/>
                  <a:pt x="1021818" y="457366"/>
                  <a:pt x="833282" y="490450"/>
                </a:cubicBezTo>
                <a:cubicBezTo>
                  <a:pt x="644746" y="523534"/>
                  <a:pt x="353167" y="419861"/>
                  <a:pt x="81743" y="490450"/>
                </a:cubicBezTo>
                <a:cubicBezTo>
                  <a:pt x="37342" y="496723"/>
                  <a:pt x="-3154" y="460149"/>
                  <a:pt x="0" y="408707"/>
                </a:cubicBezTo>
                <a:cubicBezTo>
                  <a:pt x="-11798" y="259349"/>
                  <a:pt x="32467" y="222964"/>
                  <a:pt x="0" y="81743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15694380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008000"/>
                </a:highlight>
              </a:rPr>
              <a:t>EDITOR PANEL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7466E3-DFA6-DE25-612E-05D81E40F433}"/>
              </a:ext>
            </a:extLst>
          </p:cNvPr>
          <p:cNvSpPr/>
          <p:nvPr/>
        </p:nvSpPr>
        <p:spPr>
          <a:xfrm>
            <a:off x="4188402" y="179333"/>
            <a:ext cx="3409950" cy="1043593"/>
          </a:xfrm>
          <a:custGeom>
            <a:avLst/>
            <a:gdLst>
              <a:gd name="connsiteX0" fmla="*/ 0 w 3409950"/>
              <a:gd name="connsiteY0" fmla="*/ 173936 h 1043593"/>
              <a:gd name="connsiteX1" fmla="*/ 173936 w 3409950"/>
              <a:gd name="connsiteY1" fmla="*/ 0 h 1043593"/>
              <a:gd name="connsiteX2" fmla="*/ 592420 w 3409950"/>
              <a:gd name="connsiteY2" fmla="*/ 0 h 1043593"/>
              <a:gd name="connsiteX3" fmla="*/ 1102766 w 3409950"/>
              <a:gd name="connsiteY3" fmla="*/ 0 h 1043593"/>
              <a:gd name="connsiteX4" fmla="*/ 1613113 w 3409950"/>
              <a:gd name="connsiteY4" fmla="*/ 0 h 1043593"/>
              <a:gd name="connsiteX5" fmla="*/ 2062217 w 3409950"/>
              <a:gd name="connsiteY5" fmla="*/ 0 h 1043593"/>
              <a:gd name="connsiteX6" fmla="*/ 2541943 w 3409950"/>
              <a:gd name="connsiteY6" fmla="*/ 0 h 1043593"/>
              <a:gd name="connsiteX7" fmla="*/ 3236014 w 3409950"/>
              <a:gd name="connsiteY7" fmla="*/ 0 h 1043593"/>
              <a:gd name="connsiteX8" fmla="*/ 3409950 w 3409950"/>
              <a:gd name="connsiteY8" fmla="*/ 173936 h 1043593"/>
              <a:gd name="connsiteX9" fmla="*/ 3409950 w 3409950"/>
              <a:gd name="connsiteY9" fmla="*/ 528754 h 1043593"/>
              <a:gd name="connsiteX10" fmla="*/ 3409950 w 3409950"/>
              <a:gd name="connsiteY10" fmla="*/ 869657 h 1043593"/>
              <a:gd name="connsiteX11" fmla="*/ 3236014 w 3409950"/>
              <a:gd name="connsiteY11" fmla="*/ 1043593 h 1043593"/>
              <a:gd name="connsiteX12" fmla="*/ 2664426 w 3409950"/>
              <a:gd name="connsiteY12" fmla="*/ 1043593 h 1043593"/>
              <a:gd name="connsiteX13" fmla="*/ 2215321 w 3409950"/>
              <a:gd name="connsiteY13" fmla="*/ 1043593 h 1043593"/>
              <a:gd name="connsiteX14" fmla="*/ 1643733 w 3409950"/>
              <a:gd name="connsiteY14" fmla="*/ 1043593 h 1043593"/>
              <a:gd name="connsiteX15" fmla="*/ 1102766 w 3409950"/>
              <a:gd name="connsiteY15" fmla="*/ 1043593 h 1043593"/>
              <a:gd name="connsiteX16" fmla="*/ 173936 w 3409950"/>
              <a:gd name="connsiteY16" fmla="*/ 1043593 h 1043593"/>
              <a:gd name="connsiteX17" fmla="*/ 0 w 3409950"/>
              <a:gd name="connsiteY17" fmla="*/ 869657 h 1043593"/>
              <a:gd name="connsiteX18" fmla="*/ 0 w 3409950"/>
              <a:gd name="connsiteY18" fmla="*/ 535711 h 1043593"/>
              <a:gd name="connsiteX19" fmla="*/ 0 w 3409950"/>
              <a:gd name="connsiteY19" fmla="*/ 173936 h 1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409950" h="1043593" extrusionOk="0">
                <a:moveTo>
                  <a:pt x="0" y="173936"/>
                </a:moveTo>
                <a:cubicBezTo>
                  <a:pt x="-25605" y="87130"/>
                  <a:pt x="77622" y="-15148"/>
                  <a:pt x="173936" y="0"/>
                </a:cubicBezTo>
                <a:cubicBezTo>
                  <a:pt x="286443" y="-14392"/>
                  <a:pt x="392471" y="16260"/>
                  <a:pt x="592420" y="0"/>
                </a:cubicBezTo>
                <a:cubicBezTo>
                  <a:pt x="792369" y="-16260"/>
                  <a:pt x="985724" y="40478"/>
                  <a:pt x="1102766" y="0"/>
                </a:cubicBezTo>
                <a:cubicBezTo>
                  <a:pt x="1219808" y="-40478"/>
                  <a:pt x="1414685" y="37084"/>
                  <a:pt x="1613113" y="0"/>
                </a:cubicBezTo>
                <a:cubicBezTo>
                  <a:pt x="1811541" y="-37084"/>
                  <a:pt x="1965745" y="48459"/>
                  <a:pt x="2062217" y="0"/>
                </a:cubicBezTo>
                <a:cubicBezTo>
                  <a:pt x="2158689" y="-48459"/>
                  <a:pt x="2439455" y="8818"/>
                  <a:pt x="2541943" y="0"/>
                </a:cubicBezTo>
                <a:cubicBezTo>
                  <a:pt x="2644431" y="-8818"/>
                  <a:pt x="3037172" y="32620"/>
                  <a:pt x="3236014" y="0"/>
                </a:cubicBezTo>
                <a:cubicBezTo>
                  <a:pt x="3307770" y="-2057"/>
                  <a:pt x="3385322" y="88230"/>
                  <a:pt x="3409950" y="173936"/>
                </a:cubicBezTo>
                <a:cubicBezTo>
                  <a:pt x="3411163" y="265736"/>
                  <a:pt x="3403473" y="445726"/>
                  <a:pt x="3409950" y="528754"/>
                </a:cubicBezTo>
                <a:cubicBezTo>
                  <a:pt x="3416427" y="611782"/>
                  <a:pt x="3389670" y="765610"/>
                  <a:pt x="3409950" y="869657"/>
                </a:cubicBezTo>
                <a:cubicBezTo>
                  <a:pt x="3415180" y="972843"/>
                  <a:pt x="3311224" y="1026183"/>
                  <a:pt x="3236014" y="1043593"/>
                </a:cubicBezTo>
                <a:cubicBezTo>
                  <a:pt x="3063714" y="1080865"/>
                  <a:pt x="2798375" y="1003222"/>
                  <a:pt x="2664426" y="1043593"/>
                </a:cubicBezTo>
                <a:cubicBezTo>
                  <a:pt x="2530477" y="1083964"/>
                  <a:pt x="2407198" y="1025784"/>
                  <a:pt x="2215321" y="1043593"/>
                </a:cubicBezTo>
                <a:cubicBezTo>
                  <a:pt x="2023444" y="1061402"/>
                  <a:pt x="1853127" y="977986"/>
                  <a:pt x="1643733" y="1043593"/>
                </a:cubicBezTo>
                <a:cubicBezTo>
                  <a:pt x="1434339" y="1109200"/>
                  <a:pt x="1235917" y="987701"/>
                  <a:pt x="1102766" y="1043593"/>
                </a:cubicBezTo>
                <a:cubicBezTo>
                  <a:pt x="969615" y="1099485"/>
                  <a:pt x="509705" y="1006424"/>
                  <a:pt x="173936" y="1043593"/>
                </a:cubicBezTo>
                <a:cubicBezTo>
                  <a:pt x="49477" y="1043586"/>
                  <a:pt x="-13341" y="956101"/>
                  <a:pt x="0" y="869657"/>
                </a:cubicBezTo>
                <a:cubicBezTo>
                  <a:pt x="-6255" y="727125"/>
                  <a:pt x="8947" y="650583"/>
                  <a:pt x="0" y="535711"/>
                </a:cubicBezTo>
                <a:cubicBezTo>
                  <a:pt x="-8947" y="420839"/>
                  <a:pt x="16838" y="341664"/>
                  <a:pt x="0" y="173936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3036208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008000"/>
                </a:highlight>
              </a:rPr>
              <a:t>NAVIGATION PANEL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CB5FA18-BCBB-DE9E-6D2F-49ECB81C3C90}"/>
              </a:ext>
            </a:extLst>
          </p:cNvPr>
          <p:cNvSpPr txBox="1">
            <a:spLocks/>
          </p:cNvSpPr>
          <p:nvPr/>
        </p:nvSpPr>
        <p:spPr>
          <a:xfrm>
            <a:off x="5233987" y="2838450"/>
            <a:ext cx="1724025" cy="590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MODEL SPACE</a:t>
            </a:r>
          </a:p>
        </p:txBody>
      </p:sp>
    </p:spTree>
    <p:extLst>
      <p:ext uri="{BB962C8B-B14F-4D97-AF65-F5344CB8AC3E}">
        <p14:creationId xmlns:p14="http://schemas.microsoft.com/office/powerpoint/2010/main" val="3796422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85015C-C683-A847-35E0-350DEB073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16" y="168324"/>
            <a:ext cx="10285768" cy="5630896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A181DE4-781C-4274-A8AD-297C4D16A6FA}"/>
              </a:ext>
            </a:extLst>
          </p:cNvPr>
          <p:cNvSpPr txBox="1">
            <a:spLocks/>
          </p:cNvSpPr>
          <p:nvPr/>
        </p:nvSpPr>
        <p:spPr>
          <a:xfrm>
            <a:off x="1537234" y="5955257"/>
            <a:ext cx="5724525" cy="625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In the editor panel click on the Import button to show the import menu.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C725CF-2DFA-DE31-0C7A-FAEC55F87F73}"/>
              </a:ext>
            </a:extLst>
          </p:cNvPr>
          <p:cNvSpPr/>
          <p:nvPr/>
        </p:nvSpPr>
        <p:spPr>
          <a:xfrm>
            <a:off x="5247105" y="5483897"/>
            <a:ext cx="344545" cy="31532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12691E-596D-FFD4-97BD-1F6F3B29D522}"/>
              </a:ext>
            </a:extLst>
          </p:cNvPr>
          <p:cNvSpPr/>
          <p:nvPr/>
        </p:nvSpPr>
        <p:spPr>
          <a:xfrm>
            <a:off x="5416760" y="5245877"/>
            <a:ext cx="476040" cy="476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77898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DCA2-CDF2-2B41-7C31-2221E9767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15" y="512681"/>
            <a:ext cx="7418185" cy="2316006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A181DE4-781C-4274-A8AD-297C4D16A6FA}"/>
              </a:ext>
            </a:extLst>
          </p:cNvPr>
          <p:cNvSpPr txBox="1">
            <a:spLocks/>
          </p:cNvSpPr>
          <p:nvPr/>
        </p:nvSpPr>
        <p:spPr>
          <a:xfrm>
            <a:off x="8057915" y="512681"/>
            <a:ext cx="3727686" cy="1753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In the editor panel click on the Import button to show the import menu.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Then, click on the “+” button to import the Revit model.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C725CF-2DFA-DE31-0C7A-FAEC55F87F73}"/>
              </a:ext>
            </a:extLst>
          </p:cNvPr>
          <p:cNvSpPr/>
          <p:nvPr/>
        </p:nvSpPr>
        <p:spPr>
          <a:xfrm>
            <a:off x="639729" y="1063520"/>
            <a:ext cx="520156" cy="476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12691E-596D-FFD4-97BD-1F6F3B29D522}"/>
              </a:ext>
            </a:extLst>
          </p:cNvPr>
          <p:cNvSpPr/>
          <p:nvPr/>
        </p:nvSpPr>
        <p:spPr>
          <a:xfrm>
            <a:off x="984994" y="825500"/>
            <a:ext cx="476040" cy="476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70BF6A-2610-6399-A9BC-3EA301D4A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15" y="3141506"/>
            <a:ext cx="5163000" cy="2207259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7DC07966-4EB3-6D3D-5F0A-D34C21451014}"/>
              </a:ext>
            </a:extLst>
          </p:cNvPr>
          <p:cNvSpPr txBox="1">
            <a:spLocks/>
          </p:cNvSpPr>
          <p:nvPr/>
        </p:nvSpPr>
        <p:spPr>
          <a:xfrm>
            <a:off x="5695015" y="3614014"/>
            <a:ext cx="5724525" cy="1956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Click in “Direct Link”, since we synchronized in Revit from the </a:t>
            </a:r>
            <a:r>
              <a:rPr lang="en-US" sz="1800" dirty="0" err="1"/>
              <a:t>Datasmith</a:t>
            </a:r>
            <a:r>
              <a:rPr lang="en-US" sz="1800" dirty="0"/>
              <a:t> menu, the name of the model and its view are selected by default.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There’re options for importing, but we’re going to leave the default ones.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Just click on Import to finalize the task.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F783F4-4F43-39A3-9752-3E7802301776}"/>
              </a:ext>
            </a:extLst>
          </p:cNvPr>
          <p:cNvSpPr/>
          <p:nvPr/>
        </p:nvSpPr>
        <p:spPr>
          <a:xfrm>
            <a:off x="2182706" y="3079694"/>
            <a:ext cx="821305" cy="476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DB541F3-E5FF-F71F-6F3C-C0021F0DBB73}"/>
              </a:ext>
            </a:extLst>
          </p:cNvPr>
          <p:cNvSpPr/>
          <p:nvPr/>
        </p:nvSpPr>
        <p:spPr>
          <a:xfrm>
            <a:off x="2808733" y="2872580"/>
            <a:ext cx="476040" cy="476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545D56-E641-FAC0-3AB9-340D3E36833C}"/>
              </a:ext>
            </a:extLst>
          </p:cNvPr>
          <p:cNvCxnSpPr/>
          <p:nvPr/>
        </p:nvCxnSpPr>
        <p:spPr>
          <a:xfrm>
            <a:off x="2679700" y="4099240"/>
            <a:ext cx="2476500" cy="0"/>
          </a:xfrm>
          <a:prstGeom prst="lin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59341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A181DE4-781C-4274-A8AD-297C4D16A6FA}"/>
              </a:ext>
            </a:extLst>
          </p:cNvPr>
          <p:cNvSpPr txBox="1">
            <a:spLocks/>
          </p:cNvSpPr>
          <p:nvPr/>
        </p:nvSpPr>
        <p:spPr>
          <a:xfrm>
            <a:off x="450614" y="576180"/>
            <a:ext cx="11195286" cy="2027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Depending on how heavy and/or big your model is, it may take a few moments to load completely, just be patient, and cheer your computer.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Once the import its finished, you may be going to see the same thing inside </a:t>
            </a:r>
            <a:r>
              <a:rPr lang="en-US" sz="1800" dirty="0" err="1"/>
              <a:t>Twinmotion</a:t>
            </a:r>
            <a:r>
              <a:rPr lang="en-US" sz="1800" dirty="0"/>
              <a:t>, just right click in the model space to look around your model.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EB0125-D605-21E5-E4EE-F6636A843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14" y="2852530"/>
            <a:ext cx="7213600" cy="3627709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7324371-E827-CEF2-9E83-1BE47A93F741}"/>
              </a:ext>
            </a:extLst>
          </p:cNvPr>
          <p:cNvSpPr txBox="1">
            <a:spLocks/>
          </p:cNvSpPr>
          <p:nvPr/>
        </p:nvSpPr>
        <p:spPr>
          <a:xfrm>
            <a:off x="7803914" y="5600700"/>
            <a:ext cx="3937472" cy="104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And that’s it!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You’ve successfully imported your Revit model.</a:t>
            </a:r>
          </a:p>
        </p:txBody>
      </p:sp>
    </p:spTree>
    <p:extLst>
      <p:ext uri="{BB962C8B-B14F-4D97-AF65-F5344CB8AC3E}">
        <p14:creationId xmlns:p14="http://schemas.microsoft.com/office/powerpoint/2010/main" val="34960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DF0CB-2A26-574A-0A4C-03A24897E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What is Twinmotion?</a:t>
            </a:r>
            <a:endParaRPr lang="en-US" sz="5400" kern="1200">
              <a:latin typeface="+mj-lt"/>
              <a:ea typeface="+mj-ea"/>
              <a:cs typeface="+mj-cs"/>
            </a:endParaRP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1C483C-E891-290B-18CD-981D24716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3D REAL-TIME VISUALIZATION SOFTWARE </a:t>
            </a:r>
          </a:p>
          <a:p>
            <a:pPr marL="0" indent="0">
              <a:buNone/>
            </a:pPr>
            <a:r>
              <a:rPr lang="en-US" sz="2200" dirty="0">
                <a:hlinkClick r:id="rId2"/>
              </a:rPr>
              <a:t>https://www.twinmotion.com/en-US/solutions/architecture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2050" name="Picture 2" descr="Twinmotion is an industry standard for archviz">
            <a:extLst>
              <a:ext uri="{FF2B5EF4-FFF2-40B4-BE49-F238E27FC236}">
                <a16:creationId xmlns:a16="http://schemas.microsoft.com/office/drawing/2014/main" id="{C0F84AE4-820A-5DC2-EBA4-B05923527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97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DF0CB-2A26-574A-0A4C-03A24897E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How it works?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Intermediate Render Results: How They Help Fine-tune CGI">
            <a:extLst>
              <a:ext uri="{FF2B5EF4-FFF2-40B4-BE49-F238E27FC236}">
                <a16:creationId xmlns:a16="http://schemas.microsoft.com/office/drawing/2014/main" id="{5ADAE300-BB37-E754-C5AE-7E94F7901C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7" b="27142"/>
          <a:stretch/>
        </p:blipFill>
        <p:spPr bwMode="auto">
          <a:xfrm>
            <a:off x="0" y="0"/>
            <a:ext cx="12191980" cy="397484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1C483C-E891-290B-18CD-981D24716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9501" y="4144736"/>
            <a:ext cx="8121486" cy="2452687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3D MODEL IN REVIT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 dirty="0"/>
              <a:t>EXPORT OR LINK MODEL TO TWINMOTION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SET CAMERA SETTINGS (PERSPECTIVE VIEW)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SETTING LIGHTHING, TEXTURES, MATERIALS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ENVIROMENT (TREES, OBJETCTS, CHARACTERS, ETC.)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POSTPRODUCTION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6669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E82FC-B3DA-5240-6070-31A906D2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anchor="t">
            <a:normAutofit/>
          </a:bodyPr>
          <a:lstStyle/>
          <a:p>
            <a:r>
              <a:rPr lang="en-US" sz="3200"/>
              <a:t>Why Twinmotion?</a:t>
            </a:r>
          </a:p>
        </p:txBody>
      </p:sp>
      <p:pic>
        <p:nvPicPr>
          <p:cNvPr id="3076" name="Picture 4" descr="Image courtesy of Jesufolahanmi Oyedeji ">
            <a:extLst>
              <a:ext uri="{FF2B5EF4-FFF2-40B4-BE49-F238E27FC236}">
                <a16:creationId xmlns:a16="http://schemas.microsoft.com/office/drawing/2014/main" id="{69E3C96F-E688-3538-DD63-0614F790BE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0" r="22199"/>
          <a:stretch/>
        </p:blipFill>
        <p:spPr bwMode="auto">
          <a:xfrm>
            <a:off x="-9886" y="10"/>
            <a:ext cx="75726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02" name="Straight Connector 3101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6F2DD-F0C3-0E0C-146C-ADE22432C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434180" cy="3599019"/>
          </a:xfrm>
        </p:spPr>
        <p:txBody>
          <a:bodyPr>
            <a:normAutofit/>
          </a:bodyPr>
          <a:lstStyle/>
          <a:p>
            <a:r>
              <a:rPr lang="en-US" sz="1400" b="1" dirty="0"/>
              <a:t>COMPATIBILITY WITH BIM</a:t>
            </a:r>
          </a:p>
          <a:p>
            <a:pPr lvl="1"/>
            <a:r>
              <a:rPr lang="en-US" sz="1400" dirty="0"/>
              <a:t>CONNECTS DIRECTLY TO REVIT WITH A ‘DIRECT LINK’</a:t>
            </a:r>
          </a:p>
          <a:p>
            <a:pPr lvl="1"/>
            <a:r>
              <a:rPr lang="en-US" sz="1400" dirty="0"/>
              <a:t>REVIT EXPORTS VIA ‘DATASMITH’</a:t>
            </a:r>
          </a:p>
          <a:p>
            <a:r>
              <a:rPr lang="en-US" sz="1400" dirty="0"/>
              <a:t>HIGH QUALITY</a:t>
            </a:r>
          </a:p>
          <a:p>
            <a:pPr lvl="1"/>
            <a:r>
              <a:rPr lang="en-US" sz="1400" dirty="0"/>
              <a:t>RENDERS, PANORAMA VIEWS, VR AND PRESENTATIONS</a:t>
            </a:r>
          </a:p>
          <a:p>
            <a:r>
              <a:rPr lang="en-US" sz="1400" dirty="0"/>
              <a:t>LIBRARY INCLUDED</a:t>
            </a:r>
          </a:p>
          <a:p>
            <a:r>
              <a:rPr lang="en-US" sz="1400" dirty="0"/>
              <a:t>USER-FRIENDLY INTERFACE</a:t>
            </a:r>
          </a:p>
          <a:p>
            <a:r>
              <a:rPr lang="en-US" sz="1400" dirty="0"/>
              <a:t>FREE EDUCATIONAL CONTENT AVAILABLE ONLINE</a:t>
            </a:r>
          </a:p>
          <a:p>
            <a:r>
              <a:rPr lang="en-US" sz="1400" b="1" dirty="0"/>
              <a:t>No extra cost! </a:t>
            </a:r>
            <a:r>
              <a:rPr lang="en-US" sz="1400" dirty="0"/>
              <a:t>– INCLUDED IN OUR BIM LICENSE</a:t>
            </a:r>
          </a:p>
        </p:txBody>
      </p:sp>
    </p:spTree>
    <p:extLst>
      <p:ext uri="{BB962C8B-B14F-4D97-AF65-F5344CB8AC3E}">
        <p14:creationId xmlns:p14="http://schemas.microsoft.com/office/powerpoint/2010/main" val="2360921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white building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3B44C47E-7509-2A44-051B-9D07DED38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8" t="9091" r="21945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6B7888-6ECE-2626-A59F-745341D7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400" dirty="0"/>
              <a:t>PRELIMINARY RENDERINGS FROM REVIT FOR CLIENT APPROVAL.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59AA10-4D92-81CC-86AC-E65513654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 dirty="0"/>
              <a:t>All visualization work starts from the focus on the project milestone.</a:t>
            </a:r>
          </a:p>
        </p:txBody>
      </p:sp>
    </p:spTree>
    <p:extLst>
      <p:ext uri="{BB962C8B-B14F-4D97-AF65-F5344CB8AC3E}">
        <p14:creationId xmlns:p14="http://schemas.microsoft.com/office/powerpoint/2010/main" val="20900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7" name="Rectangle 196">
            <a:extLst>
              <a:ext uri="{FF2B5EF4-FFF2-40B4-BE49-F238E27FC236}">
                <a16:creationId xmlns:a16="http://schemas.microsoft.com/office/drawing/2014/main" id="{5D745267-269D-4693-9039-3C9849D0F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9" name="Rectangle 19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DF0CB-2A26-574A-0A4C-03A24897E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Process</a:t>
            </a: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241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white building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1C4D04E8-9F73-4006-D70C-0CF6AB42AF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9" r="20033" b="-1"/>
          <a:stretch/>
        </p:blipFill>
        <p:spPr>
          <a:xfrm>
            <a:off x="320040" y="2091095"/>
            <a:ext cx="3703320" cy="4160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C1B2AB-B6CE-EDE0-1EBA-C959ACD3D4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8343" r="22491" b="-1"/>
          <a:stretch/>
        </p:blipFill>
        <p:spPr>
          <a:xfrm>
            <a:off x="4244340" y="2086081"/>
            <a:ext cx="3703320" cy="4160520"/>
          </a:xfrm>
          <a:prstGeom prst="rect">
            <a:avLst/>
          </a:prstGeom>
        </p:spPr>
      </p:pic>
      <p:pic>
        <p:nvPicPr>
          <p:cNvPr id="65" name="Picture 64" descr="A building with trees and cars on the side&#10;&#10;Description automatically generated">
            <a:extLst>
              <a:ext uri="{FF2B5EF4-FFF2-40B4-BE49-F238E27FC236}">
                <a16:creationId xmlns:a16="http://schemas.microsoft.com/office/drawing/2014/main" id="{F157A2F5-BCAE-5EF4-CCDB-89653C07CB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1" r="27280" b="-1"/>
          <a:stretch/>
        </p:blipFill>
        <p:spPr>
          <a:xfrm>
            <a:off x="8165592" y="2086081"/>
            <a:ext cx="3703320" cy="4160520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2746564-D84E-22CF-9CEB-A8EE59DF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17" y="5860728"/>
            <a:ext cx="3438906" cy="38587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 dirty="0"/>
              <a:t>HIDDEN LINES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7F00844-6981-A09D-0FCA-1046316E1F92}"/>
              </a:ext>
            </a:extLst>
          </p:cNvPr>
          <p:cNvSpPr txBox="1">
            <a:spLocks/>
          </p:cNvSpPr>
          <p:nvPr/>
        </p:nvSpPr>
        <p:spPr>
          <a:xfrm>
            <a:off x="4150995" y="5860727"/>
            <a:ext cx="3438906" cy="3858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dirty="0">
                <a:solidFill>
                  <a:schemeClr val="bg1"/>
                </a:solidFill>
              </a:rPr>
              <a:t>CONSISTENT COLORS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E4CC9B-E554-2BDA-1D95-6F9D5B0E34DD}"/>
              </a:ext>
            </a:extLst>
          </p:cNvPr>
          <p:cNvSpPr txBox="1">
            <a:spLocks/>
          </p:cNvSpPr>
          <p:nvPr/>
        </p:nvSpPr>
        <p:spPr>
          <a:xfrm>
            <a:off x="8165592" y="2086080"/>
            <a:ext cx="3438906" cy="3858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TWINMOTION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56F7905-E1E2-1EA3-7655-417949FB97F9}"/>
              </a:ext>
            </a:extLst>
          </p:cNvPr>
          <p:cNvSpPr txBox="1">
            <a:spLocks/>
          </p:cNvSpPr>
          <p:nvPr/>
        </p:nvSpPr>
        <p:spPr>
          <a:xfrm>
            <a:off x="4241292" y="2138828"/>
            <a:ext cx="3438906" cy="3858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REVIT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E3E6A17-7B68-8AAC-789F-377227AE21B9}"/>
              </a:ext>
            </a:extLst>
          </p:cNvPr>
          <p:cNvSpPr txBox="1">
            <a:spLocks/>
          </p:cNvSpPr>
          <p:nvPr/>
        </p:nvSpPr>
        <p:spPr>
          <a:xfrm>
            <a:off x="399669" y="2134611"/>
            <a:ext cx="3438906" cy="3858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REVIT</a:t>
            </a:r>
          </a:p>
        </p:txBody>
      </p:sp>
    </p:spTree>
    <p:extLst>
      <p:ext uri="{BB962C8B-B14F-4D97-AF65-F5344CB8AC3E}">
        <p14:creationId xmlns:p14="http://schemas.microsoft.com/office/powerpoint/2010/main" val="263502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building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5178FD90-8519-235C-1CFE-A0516EBDCD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1" t="6484" r="21422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15B00-FD4C-91B6-5FA0-338108A4D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Verify what the rendering intent is. </a:t>
            </a:r>
          </a:p>
          <a:p>
            <a:r>
              <a:rPr lang="en-US" sz="1700" dirty="0"/>
              <a:t>Determine which elements of the project you want to highlight.</a:t>
            </a:r>
          </a:p>
          <a:p>
            <a:r>
              <a:rPr lang="en-US" sz="1700" dirty="0"/>
              <a:t>Verify initial picture framing with the designer this could be by hand sketching.</a:t>
            </a:r>
          </a:p>
          <a:p>
            <a:r>
              <a:rPr lang="en-US" sz="1700" dirty="0"/>
              <a:t>Understand who the intended audience will be for this stage of the project. 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7F84EF8-5D6E-9C5D-50F6-54E6D30F76B0}"/>
              </a:ext>
            </a:extLst>
          </p:cNvPr>
          <p:cNvGrpSpPr/>
          <p:nvPr/>
        </p:nvGrpSpPr>
        <p:grpSpPr>
          <a:xfrm>
            <a:off x="7231310" y="0"/>
            <a:ext cx="5005644" cy="6952377"/>
            <a:chOff x="7231310" y="0"/>
            <a:chExt cx="5005644" cy="695237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870CC5F-395F-77AE-6D09-407B268E54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2312" y="67112"/>
              <a:ext cx="4723002" cy="195463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4FEFD03-FEF6-09B1-EF0D-4AA3AB8043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1310" y="4836254"/>
              <a:ext cx="4144162" cy="18036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D22AB10-757B-2463-C9DA-C3AB0D01411E}"/>
                </a:ext>
              </a:extLst>
            </p:cNvPr>
            <p:cNvCxnSpPr>
              <a:cxnSpLocks/>
            </p:cNvCxnSpPr>
            <p:nvPr/>
          </p:nvCxnSpPr>
          <p:spPr>
            <a:xfrm>
              <a:off x="11375472" y="4836254"/>
              <a:ext cx="816528" cy="9018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6610571-1D5D-0C62-3FB9-2AA0B757C4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375472" y="0"/>
              <a:ext cx="49841" cy="639241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02DA8CB-D413-A7A8-FE66-C9E79AB1A2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97023" y="311791"/>
              <a:ext cx="49841" cy="639241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AAF7F17-FEF8-7136-8024-9FCD6DA071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25306" y="559966"/>
              <a:ext cx="49841" cy="639241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1E6BF5C-35A2-FC83-ACC9-F9A2AFAEB2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03430" y="1619075"/>
              <a:ext cx="0" cy="304182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BB34AE1-0E55-8919-34D8-1A89CDC929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4983" y="1853967"/>
              <a:ext cx="1308683" cy="47817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3774C5-5C40-3145-D4E8-B6FC777013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49468" y="4229917"/>
              <a:ext cx="1386875" cy="16591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31D9A21-3CF5-28A6-C934-5AE8C28692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2599" y="1543574"/>
              <a:ext cx="1489514" cy="47817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8E5B50C-0D34-C3A0-3E11-AA7859549D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313860" y="1543574"/>
              <a:ext cx="640664" cy="47817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90B7BD4-044D-A076-15C3-0809FD646A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59274" y="1619075"/>
              <a:ext cx="26126" cy="339754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FF9CF38-8302-B259-9857-85C62378C9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81800" y="1937857"/>
              <a:ext cx="1043513" cy="30643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8DEF977-4EF4-51AD-1B99-AC23C9A279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60592" y="1860084"/>
              <a:ext cx="587790" cy="38420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19ABB81-936A-6DC8-4EC4-1887A2BCC6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93839" y="2099520"/>
              <a:ext cx="30403" cy="229631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8E90524-36AE-78E2-E7F3-EDCCC4EB4D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773866" y="2084284"/>
              <a:ext cx="30403" cy="2311547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B69E359-39C6-5998-9FF9-655F913801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70984" y="2619404"/>
              <a:ext cx="1108516" cy="257407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153E342-522A-0B65-60FB-82F02660B2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118141" y="2548693"/>
              <a:ext cx="836383" cy="35599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96AC3A0-C0A1-1F12-174D-2D20273AFE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30921" y="3422035"/>
              <a:ext cx="1265406" cy="20859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E735B0F-6642-0F33-D3D9-D2BE8AC280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16905" y="3370278"/>
              <a:ext cx="697556" cy="2882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A23701C-4FFB-34E9-E970-876E6F3DB5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8965" y="4174411"/>
              <a:ext cx="1437411" cy="144497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31FCE61-8927-E7E2-1116-45CBB8BC9A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126532" y="4118571"/>
              <a:ext cx="818488" cy="20311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CF18385-FCA1-CDA7-DB83-D59D9D2372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55733" y="1543574"/>
              <a:ext cx="0" cy="304182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482FD3A-A1CA-0095-F8A2-1F7014F7B9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45080" y="1480859"/>
              <a:ext cx="0" cy="304182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93B487F-5A31-0502-1204-6ACA7E110C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61003" y="998350"/>
              <a:ext cx="1929583" cy="68733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BBF2554-6B33-51B4-FDBE-D36A02B6AE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99826" y="977725"/>
              <a:ext cx="892174" cy="72755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65F1931-BDD3-4371-C7B6-045D84DB6B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43904" y="270800"/>
              <a:ext cx="993050" cy="90209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3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dc4ca30-65fb-44ad-8377-d0da482e4f6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377FECAC78434CA758F4F89BED4F2E" ma:contentTypeVersion="14" ma:contentTypeDescription="Create a new document." ma:contentTypeScope="" ma:versionID="6b3c2babd7a6f0ca4b518b5c96dd8dca">
  <xsd:schema xmlns:xsd="http://www.w3.org/2001/XMLSchema" xmlns:xs="http://www.w3.org/2001/XMLSchema" xmlns:p="http://schemas.microsoft.com/office/2006/metadata/properties" xmlns:ns3="ffedce88-fe29-4c03-ada8-0bcda88d8152" xmlns:ns4="bdc4ca30-65fb-44ad-8377-d0da482e4f66" targetNamespace="http://schemas.microsoft.com/office/2006/metadata/properties" ma:root="true" ma:fieldsID="41e65176b1904fb16a9c843ca7d3a0ba" ns3:_="" ns4:_="">
    <xsd:import namespace="ffedce88-fe29-4c03-ada8-0bcda88d8152"/>
    <xsd:import namespace="bdc4ca30-65fb-44ad-8377-d0da482e4f6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bjectDetectorVersions" minOccurs="0"/>
                <xsd:element ref="ns4:MediaLengthInSecond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edce88-fe29-4c03-ada8-0bcda88d81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c4ca30-65fb-44ad-8377-d0da482e4f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00973D-A67B-4D44-BE53-24CCE853A6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BDC814-D905-41D8-AE4D-335AAAA8802F}">
  <ds:schemaRefs>
    <ds:schemaRef ds:uri="ffedce88-fe29-4c03-ada8-0bcda88d8152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bdc4ca30-65fb-44ad-8377-d0da482e4f66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C6A1201-5F7D-4F99-928F-6B2D18FDF5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edce88-fe29-4c03-ada8-0bcda88d8152"/>
    <ds:schemaRef ds:uri="bdc4ca30-65fb-44ad-8377-d0da482e4f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9832</TotalTime>
  <Words>945</Words>
  <Application>Microsoft Office PowerPoint</Application>
  <PresentationFormat>Widescreen</PresentationFormat>
  <Paragraphs>141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Stencil Std</vt:lpstr>
      <vt:lpstr>Office Theme</vt:lpstr>
      <vt:lpstr>Project Presentation with TWINMOTION</vt:lpstr>
      <vt:lpstr>Vol. 1: INTRODUCTION</vt:lpstr>
      <vt:lpstr>Vol. 2: RENDERING</vt:lpstr>
      <vt:lpstr>What is Twinmotion?</vt:lpstr>
      <vt:lpstr>How it works?</vt:lpstr>
      <vt:lpstr>Why Twinmotion?</vt:lpstr>
      <vt:lpstr>PRELIMINARY RENDERINGS FROM REVIT FOR CLIENT APPROVAL.</vt:lpstr>
      <vt:lpstr>The Process</vt:lpstr>
      <vt:lpstr>PowerPoint Presentation</vt:lpstr>
      <vt:lpstr>PowerPoint Presentation</vt:lpstr>
      <vt:lpstr>PowerPoint Presentation</vt:lpstr>
      <vt:lpstr>Camera view:</vt:lpstr>
      <vt:lpstr>PowerPoint Presentation</vt:lpstr>
      <vt:lpstr>PowerPoint Presentation</vt:lpstr>
      <vt:lpstr>SOFTWARE REQUIRMENTS AND INSTALL PROCESS –  Twinmotion and Datasmith</vt:lpstr>
      <vt:lpstr>INSTALLATION PROCESS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case Datasmith does not open automatically.</vt:lpstr>
      <vt:lpstr>PowerPoint Presentation</vt:lpstr>
      <vt:lpstr>PowerPoint Presentation</vt:lpstr>
      <vt:lpstr>PowerPoint Presentation</vt:lpstr>
      <vt:lpstr>REVIT SETTINGS FOR RENDERING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</dc:title>
  <dc:creator>jhon Heredia</dc:creator>
  <cp:lastModifiedBy>Gabriela C. Nessi</cp:lastModifiedBy>
  <cp:revision>69</cp:revision>
  <cp:lastPrinted>2023-12-12T21:07:07Z</cp:lastPrinted>
  <dcterms:created xsi:type="dcterms:W3CDTF">2022-11-15T03:56:20Z</dcterms:created>
  <dcterms:modified xsi:type="dcterms:W3CDTF">2023-12-13T22:55:04Z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0x010100D4377FECAC78434CA758F4F89BED4F2E</vt:lpwstr>
  </property>
</Properties>
</file>